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0"/>
  </p:notesMasterIdLst>
  <p:sldIdLst>
    <p:sldId id="272" r:id="rId3"/>
    <p:sldId id="273" r:id="rId4"/>
    <p:sldId id="275" r:id="rId5"/>
    <p:sldId id="305" r:id="rId6"/>
    <p:sldId id="306" r:id="rId7"/>
    <p:sldId id="307" r:id="rId8"/>
    <p:sldId id="309" r:id="rId9"/>
    <p:sldId id="310" r:id="rId10"/>
    <p:sldId id="311" r:id="rId11"/>
    <p:sldId id="312" r:id="rId12"/>
    <p:sldId id="313" r:id="rId13"/>
    <p:sldId id="314" r:id="rId14"/>
    <p:sldId id="317" r:id="rId15"/>
    <p:sldId id="320" r:id="rId16"/>
    <p:sldId id="318" r:id="rId17"/>
    <p:sldId id="319" r:id="rId18"/>
    <p:sldId id="300"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EB20A316-EF10-4F49-9056-6C7ECB4BEA8F}">
          <p14:sldIdLst>
            <p14:sldId id="272"/>
          </p14:sldIdLst>
        </p14:section>
        <p14:section name="目录" id="{4A0B3374-DCEC-45DF-BD17-B438310ED16A}">
          <p14:sldIdLst>
            <p14:sldId id="273"/>
          </p14:sldIdLst>
        </p14:section>
        <p14:section name="内容" id="{B8864826-8917-4D65-A253-9BDB0486032C}">
          <p14:sldIdLst>
            <p14:sldId id="275"/>
            <p14:sldId id="305"/>
            <p14:sldId id="306"/>
            <p14:sldId id="307"/>
            <p14:sldId id="309"/>
            <p14:sldId id="310"/>
            <p14:sldId id="311"/>
            <p14:sldId id="312"/>
            <p14:sldId id="313"/>
            <p14:sldId id="314"/>
            <p14:sldId id="317"/>
            <p14:sldId id="320"/>
            <p14:sldId id="318"/>
            <p14:sldId id="319"/>
          </p14:sldIdLst>
        </p14:section>
        <p14:section name="结尾" id="{1B2AA7D9-86AE-4D4B-A018-B8EA0BBB78B4}">
          <p14:sldIdLst>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747"/>
    <a:srgbClr val="FF9797"/>
    <a:srgbClr val="FFA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380" autoAdjust="0"/>
  </p:normalViewPr>
  <p:slideViewPr>
    <p:cSldViewPr snapToGrid="0">
      <p:cViewPr varScale="1">
        <p:scale>
          <a:sx n="84" d="100"/>
          <a:sy n="84" d="100"/>
        </p:scale>
        <p:origin x="114"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5AC8C-7317-4006-8EE6-926931B6DB32}" type="datetimeFigureOut">
              <a:rPr lang="zh-CN" altLang="en-US" smtClean="0"/>
              <a:t>2020-10-13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64C14-050E-4AEF-B1DC-347CDA21A8C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D0A2BA1-8CEE-4017-9741-51059BCCC09F}" type="datetime1">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lgn="l">
              <a:defRPr sz="1400" b="1">
                <a:solidFill>
                  <a:srgbClr val="FF0000"/>
                </a:solidFill>
                <a:latin typeface="Britannic Bold" panose="020B0903060703020204" pitchFamily="34" charset="0"/>
              </a:defRPr>
            </a:lvl1pPr>
          </a:lstStyle>
          <a:p>
            <a:fld id="{C74424CD-22D0-4823-B701-6AF4DE6434BD}"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C5679B-5557-4068-951A-C282EC4C26D4}" type="datetime1">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4424CD-22D0-4823-B701-6AF4DE6434B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92472F0-52DC-439C-BAF2-D2EACBCE4E22}" type="datetime1">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4424CD-22D0-4823-B701-6AF4DE6434B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08263D4-0E7E-4E9B-9227-A503B459D30E}" type="datetime1">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4424CD-22D0-4823-B701-6AF4DE6434B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89E4D89-0A28-4DBA-8C26-712808E324DA}" type="datetime1">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4424CD-22D0-4823-B701-6AF4DE6434B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80B521E-9E44-4389-8D08-05D4A5D27ADD}" type="datetime1">
              <a:rPr lang="zh-CN" altLang="en-US" smtClean="0"/>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4424CD-22D0-4823-B701-6AF4DE6434B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0D80023-A33D-43A0-8FFD-90373C0D3771}" type="datetime1">
              <a:rPr lang="zh-CN" altLang="en-US" smtClean="0"/>
              <a:t>2020-10-13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74424CD-22D0-4823-B701-6AF4DE6434B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13D3EBD-FCEC-4D95-87A5-335299965AF8}" type="datetime1">
              <a:rPr lang="zh-CN" altLang="en-US" smtClean="0"/>
              <a:t>2020-10-13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74424CD-22D0-4823-B701-6AF4DE6434B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BB4840-41F1-4A95-A0BE-952CFE4AEDF1}" type="datetime1">
              <a:rPr lang="zh-CN" altLang="en-US" smtClean="0"/>
              <a:t>2020-10-13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8610600" y="6492875"/>
            <a:ext cx="2743200" cy="365125"/>
          </a:xfrm>
        </p:spPr>
        <p:txBody>
          <a:bodyPr/>
          <a:lstStyle>
            <a:lvl1pPr algn="l">
              <a:defRPr sz="1400" b="1">
                <a:solidFill>
                  <a:srgbClr val="FF0000"/>
                </a:solidFill>
                <a:latin typeface="Britannic Bold" panose="020B0903060703020204" pitchFamily="34" charset="0"/>
              </a:defRPr>
            </a:lvl1pPr>
          </a:lstStyle>
          <a:p>
            <a:fld id="{C74424CD-22D0-4823-B701-6AF4DE6434BD}" type="slidenum">
              <a:rPr lang="zh-CN" altLang="en-US" smtClean="0"/>
              <a:p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4A575D6-119E-4108-9C43-1AA36E7547D4}" type="datetime1">
              <a:rPr lang="zh-CN" altLang="en-US" smtClean="0"/>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4424CD-22D0-4823-B701-6AF4DE6434B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19B09DD3-AFCD-4777-AC7D-C4DE9A45385D}" type="datetime1">
              <a:rPr lang="zh-CN" altLang="en-US" smtClean="0"/>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4424CD-22D0-4823-B701-6AF4DE6434B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14EDE4-0E67-4CEC-A65A-3EAB1CF50D2F}" type="datetime1">
              <a:rPr lang="zh-CN" altLang="en-US" smtClean="0"/>
              <a:t>2020-10-13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424CD-22D0-4823-B701-6AF4DE6434BD}"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633098" y="6092384"/>
            <a:ext cx="2288030" cy="63585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18.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15.png"/><Relationship Id="rId7" Type="http://schemas.openxmlformats.org/officeDocument/2006/relationships/package" Target="../embeddings/Microsoft_Word_Document.doc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3904433" y="2386878"/>
            <a:ext cx="7850238" cy="1410073"/>
          </a:xfrm>
        </p:spPr>
        <p:txBody>
          <a:bodyPr>
            <a:noAutofit/>
          </a:bodyPr>
          <a:lstStyle/>
          <a:p>
            <a:pPr algn="l"/>
            <a:r>
              <a:rPr lang="en-US" altLang="zh-CN" sz="4800" b="1" dirty="0">
                <a:solidFill>
                  <a:srgbClr val="C00000"/>
                </a:solidFill>
                <a:latin typeface="Times New Roman" panose="02020603050405020304" pitchFamily="18" charset="0"/>
                <a:cs typeface="Times New Roman" panose="02020603050405020304" pitchFamily="18" charset="0"/>
              </a:rPr>
              <a:t>Power electronics device in ordinary life</a:t>
            </a:r>
            <a:endParaRPr lang="zh-CN" altLang="en-US" sz="4800" b="1" dirty="0">
              <a:solidFill>
                <a:srgbClr val="C00000"/>
              </a:solidFill>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3904433" y="1630160"/>
            <a:ext cx="5009322" cy="889089"/>
          </a:xfrm>
        </p:spPr>
        <p:txBody>
          <a:bodyPr>
            <a:normAutofit/>
          </a:bodyPr>
          <a:lstStyle/>
          <a:p>
            <a:pPr algn="l"/>
            <a:r>
              <a:rPr lang="en-US" altLang="zh-CN" sz="4000" b="1" dirty="0">
                <a:solidFill>
                  <a:prstClr val="black"/>
                </a:solidFill>
                <a:latin typeface="Times New Roman" panose="02020603050405020304" pitchFamily="18" charset="0"/>
                <a:ea typeface="微软雅黑" panose="020B0503020204020204" charset="-122"/>
                <a:cs typeface="Times New Roman" panose="02020603050405020304" pitchFamily="18" charset="0"/>
              </a:rPr>
              <a:t>Seminar #1 Report</a:t>
            </a:r>
            <a:endParaRPr lang="zh-CN" altLang="en-US" dirty="0">
              <a:latin typeface="Times New Roman" panose="02020603050405020304" pitchFamily="18" charset="0"/>
              <a:cs typeface="Times New Roman" panose="02020603050405020304" pitchFamily="18" charset="0"/>
            </a:endParaRPr>
          </a:p>
        </p:txBody>
      </p:sp>
      <p:sp>
        <p:nvSpPr>
          <p:cNvPr id="18" name="任意多边形 35"/>
          <p:cNvSpPr/>
          <p:nvPr/>
        </p:nvSpPr>
        <p:spPr>
          <a:xfrm rot="5400000">
            <a:off x="-118335" y="893684"/>
            <a:ext cx="4400343" cy="2612976"/>
          </a:xfrm>
          <a:custGeom>
            <a:avLst/>
            <a:gdLst>
              <a:gd name="connsiteX0" fmla="*/ 0 w 4400343"/>
              <a:gd name="connsiteY0" fmla="*/ 2612976 h 2612976"/>
              <a:gd name="connsiteX1" fmla="*/ 0 w 4400343"/>
              <a:gd name="connsiteY1" fmla="*/ 0 h 2612976"/>
              <a:gd name="connsiteX2" fmla="*/ 3093855 w 4400343"/>
              <a:gd name="connsiteY2" fmla="*/ 0 h 2612976"/>
              <a:gd name="connsiteX3" fmla="*/ 4400343 w 4400343"/>
              <a:gd name="connsiteY3" fmla="*/ 1306488 h 2612976"/>
              <a:gd name="connsiteX4" fmla="*/ 3093855 w 4400343"/>
              <a:gd name="connsiteY4" fmla="*/ 2612976 h 261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343" h="2612976">
                <a:moveTo>
                  <a:pt x="0" y="2612976"/>
                </a:moveTo>
                <a:lnTo>
                  <a:pt x="0" y="0"/>
                </a:lnTo>
                <a:lnTo>
                  <a:pt x="3093855" y="0"/>
                </a:lnTo>
                <a:cubicBezTo>
                  <a:pt x="3815408" y="0"/>
                  <a:pt x="4400343" y="584935"/>
                  <a:pt x="4400343" y="1306488"/>
                </a:cubicBezTo>
                <a:cubicBezTo>
                  <a:pt x="4400343" y="2028041"/>
                  <a:pt x="3815408" y="2612976"/>
                  <a:pt x="3093855" y="2612976"/>
                </a:cubicBezTo>
                <a:close/>
              </a:path>
            </a:pathLst>
          </a:custGeom>
          <a:gradFill>
            <a:gsLst>
              <a:gs pos="0">
                <a:srgbClr val="8E040D"/>
              </a:gs>
              <a:gs pos="100000">
                <a:srgbClr val="E40613"/>
              </a:gs>
            </a:gsLst>
            <a:lin ang="10800000" scaled="0"/>
          </a:gradFill>
          <a:ln w="25400">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22" name="椭圆 21"/>
          <p:cNvSpPr/>
          <p:nvPr/>
        </p:nvSpPr>
        <p:spPr>
          <a:xfrm>
            <a:off x="919837" y="1843246"/>
            <a:ext cx="2323999" cy="2323999"/>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20" name="Picture 2" descr="E:\Hou\信息化建设\web\校徽相关\xjtu.png"/>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val="0"/>
              </a:ext>
            </a:extLst>
          </a:blip>
          <a:srcRect l="-463" t="76636" r="53439"/>
          <a:stretch>
            <a:fillRect/>
          </a:stretch>
        </p:blipFill>
        <p:spPr bwMode="auto">
          <a:xfrm>
            <a:off x="915501" y="511816"/>
            <a:ext cx="2332671" cy="65152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rcRect l="17787" t="7404" r="17787" b="7404"/>
          <a:stretch>
            <a:fillRect/>
          </a:stretch>
        </p:blipFill>
        <p:spPr>
          <a:xfrm>
            <a:off x="1220745" y="2150754"/>
            <a:ext cx="1722182" cy="1722182"/>
          </a:xfrm>
          <a:custGeom>
            <a:avLst/>
            <a:gdLst>
              <a:gd name="connsiteX0" fmla="*/ 1944000 w 3888000"/>
              <a:gd name="connsiteY0" fmla="*/ 0 h 3888000"/>
              <a:gd name="connsiteX1" fmla="*/ 3888000 w 3888000"/>
              <a:gd name="connsiteY1" fmla="*/ 1944000 h 3888000"/>
              <a:gd name="connsiteX2" fmla="*/ 1944000 w 3888000"/>
              <a:gd name="connsiteY2" fmla="*/ 3888000 h 3888000"/>
              <a:gd name="connsiteX3" fmla="*/ 0 w 3888000"/>
              <a:gd name="connsiteY3" fmla="*/ 1944000 h 3888000"/>
              <a:gd name="connsiteX4" fmla="*/ 1944000 w 3888000"/>
              <a:gd name="connsiteY4" fmla="*/ 0 h 38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0" h="3888000">
                <a:moveTo>
                  <a:pt x="1944000" y="0"/>
                </a:moveTo>
                <a:cubicBezTo>
                  <a:pt x="3017642" y="0"/>
                  <a:pt x="3888000" y="870358"/>
                  <a:pt x="3888000" y="1944000"/>
                </a:cubicBezTo>
                <a:cubicBezTo>
                  <a:pt x="3888000" y="3017642"/>
                  <a:pt x="3017642" y="3888000"/>
                  <a:pt x="1944000" y="3888000"/>
                </a:cubicBezTo>
                <a:cubicBezTo>
                  <a:pt x="870358" y="3888000"/>
                  <a:pt x="0" y="3017642"/>
                  <a:pt x="0" y="1944000"/>
                </a:cubicBezTo>
                <a:cubicBezTo>
                  <a:pt x="0" y="870358"/>
                  <a:pt x="870358" y="0"/>
                  <a:pt x="1944000" y="0"/>
                </a:cubicBezTo>
                <a:close/>
              </a:path>
            </a:pathLst>
          </a:custGeom>
        </p:spPr>
      </p:pic>
      <p:cxnSp>
        <p:nvCxnSpPr>
          <p:cNvPr id="24" name="直接连接符 23"/>
          <p:cNvCxnSpPr>
            <a:endCxn id="4" idx="1"/>
          </p:cNvCxnSpPr>
          <p:nvPr/>
        </p:nvCxnSpPr>
        <p:spPr>
          <a:xfrm>
            <a:off x="548338" y="6241897"/>
            <a:ext cx="788767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nvPr>
        </p:nvSpPr>
        <p:spPr>
          <a:xfrm>
            <a:off x="8436014" y="6059334"/>
            <a:ext cx="1336285" cy="365125"/>
          </a:xfrm>
        </p:spPr>
        <p:txBody>
          <a:bodyPr/>
          <a:lstStyle/>
          <a:p>
            <a:pPr algn="ctr"/>
            <a:fld id="{5C7B5C18-5066-4818-AA7D-D33CFD2CE4DF}" type="datetime1">
              <a:rPr lang="zh-CN" altLang="en-US" sz="1800" smtClean="0">
                <a:solidFill>
                  <a:srgbClr val="C00000"/>
                </a:solidFill>
                <a:latin typeface="Times New Roman" panose="02020603050405020304" pitchFamily="18" charset="0"/>
                <a:cs typeface="Times New Roman" panose="02020603050405020304" pitchFamily="18" charset="0"/>
              </a:rPr>
              <a:t>2020-10-13</a:t>
            </a:fld>
            <a:endParaRPr lang="zh-CN" altLang="en-US" sz="1600" dirty="0">
              <a:solidFill>
                <a:srgbClr val="C00000"/>
              </a:solidFill>
              <a:latin typeface="Times New Roman" panose="02020603050405020304" pitchFamily="18" charset="0"/>
              <a:cs typeface="Times New Roman" panose="02020603050405020304" pitchFamily="18" charset="0"/>
            </a:endParaRPr>
          </a:p>
        </p:txBody>
      </p:sp>
      <p:cxnSp>
        <p:nvCxnSpPr>
          <p:cNvPr id="14" name="直接连接符 13"/>
          <p:cNvCxnSpPr>
            <a:stCxn id="4" idx="3"/>
          </p:cNvCxnSpPr>
          <p:nvPr/>
        </p:nvCxnSpPr>
        <p:spPr>
          <a:xfrm flipV="1">
            <a:off x="9772299" y="6235393"/>
            <a:ext cx="1982372" cy="650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a:graphicFrameLocks noGrp="1"/>
          </p:cNvGraphicFramePr>
          <p:nvPr>
            <p:extLst>
              <p:ext uri="{D42A27DB-BD31-4B8C-83A1-F6EECF244321}">
                <p14:modId xmlns:p14="http://schemas.microsoft.com/office/powerpoint/2010/main" val="930857627"/>
              </p:ext>
            </p:extLst>
          </p:nvPr>
        </p:nvGraphicFramePr>
        <p:xfrm>
          <a:off x="4049086" y="3874734"/>
          <a:ext cx="6714399" cy="1105872"/>
        </p:xfrm>
        <a:graphic>
          <a:graphicData uri="http://schemas.openxmlformats.org/drawingml/2006/table">
            <a:tbl>
              <a:tblPr firstRow="1" bandRow="1"/>
              <a:tblGrid>
                <a:gridCol w="720342">
                  <a:extLst>
                    <a:ext uri="{9D8B030D-6E8A-4147-A177-3AD203B41FA5}">
                      <a16:colId xmlns:a16="http://schemas.microsoft.com/office/drawing/2014/main" val="20000"/>
                    </a:ext>
                  </a:extLst>
                </a:gridCol>
                <a:gridCol w="2204952">
                  <a:extLst>
                    <a:ext uri="{9D8B030D-6E8A-4147-A177-3AD203B41FA5}">
                      <a16:colId xmlns:a16="http://schemas.microsoft.com/office/drawing/2014/main" val="20001"/>
                    </a:ext>
                  </a:extLst>
                </a:gridCol>
                <a:gridCol w="3789105">
                  <a:extLst>
                    <a:ext uri="{9D8B030D-6E8A-4147-A177-3AD203B41FA5}">
                      <a16:colId xmlns:a16="http://schemas.microsoft.com/office/drawing/2014/main" val="20002"/>
                    </a:ext>
                  </a:extLst>
                </a:gridCol>
              </a:tblGrid>
              <a:tr h="364987">
                <a:tc rowSpan="3">
                  <a:txBody>
                    <a:bodyPr/>
                    <a:lstStyle/>
                    <a:p>
                      <a:endParaRPr lang="en-US" altLang="zh-CN" sz="2000" dirty="0"/>
                    </a:p>
                    <a:p>
                      <a:pPr algn="ctr"/>
                      <a:r>
                        <a:rPr lang="en-US" altLang="zh-CN" sz="2400" dirty="0">
                          <a:latin typeface="Times New Roman" panose="02020603050405020304" pitchFamily="18" charset="0"/>
                          <a:cs typeface="Times New Roman" panose="02020603050405020304" pitchFamily="18" charset="0"/>
                        </a:rPr>
                        <a:t>810</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err="1">
                          <a:latin typeface="Times New Roman" panose="02020603050405020304" pitchFamily="18" charset="0"/>
                          <a:cs typeface="Times New Roman" panose="02020603050405020304" pitchFamily="18" charset="0"/>
                        </a:rPr>
                        <a:t>Nie</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Yongxin</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dirty="0">
                          <a:latin typeface="Times New Roman" panose="02020603050405020304" pitchFamily="18" charset="0"/>
                          <a:cs typeface="Times New Roman" panose="02020603050405020304" pitchFamily="18" charset="0"/>
                        </a:rPr>
                        <a:t>Make the ppt &amp; collect the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70056">
                <a:tc vMerge="1">
                  <a:txBody>
                    <a:bodyPr/>
                    <a:lstStyle/>
                    <a:p>
                      <a:endParaRPr lang="zh-CN"/>
                    </a:p>
                  </a:txBody>
                  <a:tcPr/>
                </a:tc>
                <a:tc>
                  <a:txBody>
                    <a:bodyPr/>
                    <a:lstStyle/>
                    <a:p>
                      <a:pPr algn="ctr"/>
                      <a:r>
                        <a:rPr lang="en-US" altLang="zh-CN" dirty="0">
                          <a:latin typeface="Times New Roman" panose="02020603050405020304" pitchFamily="18" charset="0"/>
                          <a:cs typeface="Times New Roman" panose="02020603050405020304" pitchFamily="18" charset="0"/>
                        </a:rPr>
                        <a:t>Chang Yi</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Make the ppt &amp; collect the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056">
                <a:tc vMerge="1">
                  <a:txBody>
                    <a:bodyPr/>
                    <a:lstStyle/>
                    <a:p>
                      <a:endParaRPr lang="zh-CN"/>
                    </a:p>
                  </a:txBody>
                  <a:tcPr/>
                </a:tc>
                <a:tc>
                  <a:txBody>
                    <a:bodyPr/>
                    <a:lstStyle/>
                    <a:p>
                      <a:pPr algn="ctr"/>
                      <a:r>
                        <a:rPr lang="en-US" altLang="zh-CN" dirty="0">
                          <a:latin typeface="Times New Roman" panose="02020603050405020304" pitchFamily="18" charset="0"/>
                          <a:cs typeface="Times New Roman" panose="02020603050405020304" pitchFamily="18" charset="0"/>
                        </a:rPr>
                        <a:t>She </a:t>
                      </a:r>
                      <a:r>
                        <a:rPr lang="en-US" altLang="zh-CN" dirty="0" err="1">
                          <a:latin typeface="Times New Roman" panose="02020603050405020304" pitchFamily="18" charset="0"/>
                          <a:cs typeface="Times New Roman" panose="02020603050405020304" pitchFamily="18" charset="0"/>
                        </a:rPr>
                        <a:t>Xiaoliang</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Make the ppt &amp; collect the data</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5" name="灯片编号占位符 4">
            <a:extLst>
              <a:ext uri="{FF2B5EF4-FFF2-40B4-BE49-F238E27FC236}">
                <a16:creationId xmlns:a16="http://schemas.microsoft.com/office/drawing/2014/main" id="{AB42EF7C-F667-439E-8984-57EE890AA4F4}"/>
              </a:ext>
            </a:extLst>
          </p:cNvPr>
          <p:cNvSpPr>
            <a:spLocks noGrp="1"/>
          </p:cNvSpPr>
          <p:nvPr>
            <p:ph type="sldNum" sz="quarter" idx="12"/>
          </p:nvPr>
        </p:nvSpPr>
        <p:spPr/>
        <p:txBody>
          <a:bodyPr/>
          <a:lstStyle/>
          <a:p>
            <a:fld id="{C74424CD-22D0-4823-B701-6AF4DE6434BD}" type="slidenum">
              <a:rPr lang="zh-CN" altLang="en-US" smtClean="0"/>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7" y="4810704"/>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1971437" y="4953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Circuit diagram</a:t>
            </a:r>
          </a:p>
        </p:txBody>
      </p:sp>
      <p:pic>
        <p:nvPicPr>
          <p:cNvPr id="25" name="图片 24" descr="C:\Users\96547\AppData\Roaming\Tencent\Users\965475717\TIM\WinTemp\RichOle\HIB$R)S7_2{U)JHI%(Q5IFB.png"/>
          <p:cNvPicPr/>
          <p:nvPr/>
        </p:nvPicPr>
        <p:blipFill>
          <a:blip r:embed="rId6">
            <a:extLst>
              <a:ext uri="{28A0092B-C50C-407E-A947-70E740481C1C}">
                <a14:useLocalDpi xmlns:a14="http://schemas.microsoft.com/office/drawing/2010/main" val="0"/>
              </a:ext>
            </a:extLst>
          </a:blip>
          <a:srcRect/>
          <a:stretch>
            <a:fillRect/>
          </a:stretch>
        </p:blipFill>
        <p:spPr>
          <a:xfrm>
            <a:off x="1810188" y="1040136"/>
            <a:ext cx="8631988" cy="5154039"/>
          </a:xfrm>
          <a:prstGeom prst="rect">
            <a:avLst/>
          </a:prstGeom>
          <a:noFill/>
          <a:ln>
            <a:noFill/>
          </a:ln>
        </p:spPr>
      </p:pic>
      <p:sp>
        <p:nvSpPr>
          <p:cNvPr id="27" name="日期占位符 26">
            <a:extLst>
              <a:ext uri="{FF2B5EF4-FFF2-40B4-BE49-F238E27FC236}">
                <a16:creationId xmlns:a16="http://schemas.microsoft.com/office/drawing/2014/main" id="{F4F33AFA-3545-4BE6-92B2-E8174A0E6575}"/>
              </a:ext>
            </a:extLst>
          </p:cNvPr>
          <p:cNvSpPr>
            <a:spLocks noGrp="1"/>
          </p:cNvSpPr>
          <p:nvPr>
            <p:ph type="dt" sz="half" idx="10"/>
          </p:nvPr>
        </p:nvSpPr>
        <p:spPr/>
        <p:txBody>
          <a:bodyPr/>
          <a:lstStyle/>
          <a:p>
            <a:fld id="{E84F7FB6-DB53-47CD-AAFC-93DDED05BDB7}" type="datetime1">
              <a:rPr lang="zh-CN" altLang="en-US" smtClean="0"/>
              <a:t>2020-10-13</a:t>
            </a:fld>
            <a:endParaRPr lang="zh-CN" altLang="en-US"/>
          </a:p>
        </p:txBody>
      </p:sp>
      <p:sp>
        <p:nvSpPr>
          <p:cNvPr id="3" name="灯片编号占位符 2">
            <a:extLst>
              <a:ext uri="{FF2B5EF4-FFF2-40B4-BE49-F238E27FC236}">
                <a16:creationId xmlns:a16="http://schemas.microsoft.com/office/drawing/2014/main" id="{A6F30039-85E8-49AD-B362-FFACE17433B0}"/>
              </a:ext>
            </a:extLst>
          </p:cNvPr>
          <p:cNvSpPr>
            <a:spLocks noGrp="1"/>
          </p:cNvSpPr>
          <p:nvPr>
            <p:ph type="sldNum" sz="quarter" idx="12"/>
          </p:nvPr>
        </p:nvSpPr>
        <p:spPr/>
        <p:txBody>
          <a:bodyPr/>
          <a:lstStyle/>
          <a:p>
            <a:fld id="{C74424CD-22D0-4823-B701-6AF4DE6434BD}" type="slidenum">
              <a:rPr lang="zh-CN" altLang="en-US" smtClean="0"/>
              <a:t>10</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7" y="4810704"/>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1857855" y="9836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Control circuit schematic diagram</a:t>
            </a:r>
          </a:p>
        </p:txBody>
      </p:sp>
      <p:pic>
        <p:nvPicPr>
          <p:cNvPr id="26" name="图片 25"/>
          <p:cNvPicPr/>
          <p:nvPr/>
        </p:nvPicPr>
        <p:blipFill>
          <a:blip r:embed="rId6"/>
          <a:stretch>
            <a:fillRect/>
          </a:stretch>
        </p:blipFill>
        <p:spPr>
          <a:xfrm>
            <a:off x="1857855" y="1658441"/>
            <a:ext cx="8939099" cy="4238251"/>
          </a:xfrm>
          <a:prstGeom prst="rect">
            <a:avLst/>
          </a:prstGeom>
          <a:noFill/>
          <a:ln>
            <a:noFill/>
          </a:ln>
        </p:spPr>
      </p:pic>
      <p:sp>
        <p:nvSpPr>
          <p:cNvPr id="27" name="日期占位符 26">
            <a:extLst>
              <a:ext uri="{FF2B5EF4-FFF2-40B4-BE49-F238E27FC236}">
                <a16:creationId xmlns:a16="http://schemas.microsoft.com/office/drawing/2014/main" id="{53274570-096C-4B2F-8CD2-4C457F75531B}"/>
              </a:ext>
            </a:extLst>
          </p:cNvPr>
          <p:cNvSpPr>
            <a:spLocks noGrp="1"/>
          </p:cNvSpPr>
          <p:nvPr>
            <p:ph type="dt" sz="half" idx="10"/>
          </p:nvPr>
        </p:nvSpPr>
        <p:spPr/>
        <p:txBody>
          <a:bodyPr/>
          <a:lstStyle/>
          <a:p>
            <a:fld id="{4677BA11-102C-45B9-BC70-B8BACCC7411D}" type="datetime1">
              <a:rPr lang="zh-CN" altLang="en-US" smtClean="0"/>
              <a:t>2020-10-13</a:t>
            </a:fld>
            <a:endParaRPr lang="zh-CN" altLang="en-US"/>
          </a:p>
        </p:txBody>
      </p:sp>
      <p:sp>
        <p:nvSpPr>
          <p:cNvPr id="3" name="灯片编号占位符 2">
            <a:extLst>
              <a:ext uri="{FF2B5EF4-FFF2-40B4-BE49-F238E27FC236}">
                <a16:creationId xmlns:a16="http://schemas.microsoft.com/office/drawing/2014/main" id="{735DEA4C-4792-4DD4-8833-74A0C4424724}"/>
              </a:ext>
            </a:extLst>
          </p:cNvPr>
          <p:cNvSpPr>
            <a:spLocks noGrp="1"/>
          </p:cNvSpPr>
          <p:nvPr>
            <p:ph type="sldNum" sz="quarter" idx="12"/>
          </p:nvPr>
        </p:nvSpPr>
        <p:spPr/>
        <p:txBody>
          <a:bodyPr/>
          <a:lstStyle/>
          <a:p>
            <a:fld id="{C74424CD-22D0-4823-B701-6AF4DE6434BD}" type="slidenum">
              <a:rPr lang="zh-CN" altLang="en-US" smtClean="0"/>
              <a:t>11</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7" y="4810704"/>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1857855" y="9836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Introductory remarks</a:t>
            </a:r>
          </a:p>
        </p:txBody>
      </p:sp>
      <p:sp>
        <p:nvSpPr>
          <p:cNvPr id="9" name="矩形 8"/>
          <p:cNvSpPr/>
          <p:nvPr/>
        </p:nvSpPr>
        <p:spPr>
          <a:xfrm>
            <a:off x="2178286" y="1680993"/>
            <a:ext cx="4996237" cy="5201424"/>
          </a:xfrm>
          <a:prstGeom prst="rect">
            <a:avLst/>
          </a:prstGeom>
        </p:spPr>
        <p:txBody>
          <a:bodyPr wrap="square">
            <a:spAutoFit/>
          </a:bodyPr>
          <a:lstStyle/>
          <a:p>
            <a:pPr marL="514350" indent="-514350">
              <a:spcBef>
                <a:spcPts val="600"/>
              </a:spcBef>
              <a:spcAft>
                <a:spcPts val="600"/>
              </a:spcAft>
              <a:buAutoNum type="arabicParenBoth"/>
            </a:pPr>
            <a:r>
              <a:rPr lang="en-US" altLang="zh-CN" sz="2800" kern="100" dirty="0">
                <a:latin typeface="Times New Roman" panose="02020603050405020304" pitchFamily="18" charset="0"/>
                <a:ea typeface="Times New Roman" panose="02020603050405020304" pitchFamily="18" charset="0"/>
              </a:rPr>
              <a:t>Varistor. </a:t>
            </a:r>
          </a:p>
          <a:p>
            <a:pPr marL="514350" indent="-514350">
              <a:spcBef>
                <a:spcPts val="600"/>
              </a:spcBef>
              <a:spcAft>
                <a:spcPts val="600"/>
              </a:spcAft>
              <a:buAutoNum type="arabicParenBoth"/>
            </a:pPr>
            <a:r>
              <a:rPr lang="en-US" altLang="zh-CN" sz="2800" kern="100" dirty="0">
                <a:latin typeface="Times New Roman" panose="02020603050405020304" pitchFamily="18" charset="0"/>
                <a:ea typeface="Times New Roman" panose="02020603050405020304" pitchFamily="18" charset="0"/>
              </a:rPr>
              <a:t> Inductance coil</a:t>
            </a:r>
          </a:p>
          <a:p>
            <a:pPr marL="514350" indent="-514350">
              <a:spcBef>
                <a:spcPts val="600"/>
              </a:spcBef>
              <a:spcAft>
                <a:spcPts val="600"/>
              </a:spcAft>
              <a:buAutoNum type="arabicParenBoth"/>
            </a:pPr>
            <a:r>
              <a:rPr lang="en-US" altLang="zh-CN" sz="2800" kern="100" dirty="0">
                <a:latin typeface="Times New Roman" panose="02020603050405020304" pitchFamily="18" charset="0"/>
                <a:ea typeface="Times New Roman" panose="02020603050405020304" pitchFamily="18" charset="0"/>
              </a:rPr>
              <a:t>Rectifier bridge.</a:t>
            </a:r>
          </a:p>
          <a:p>
            <a:pPr marL="514350" indent="-514350">
              <a:spcBef>
                <a:spcPts val="600"/>
              </a:spcBef>
              <a:spcAft>
                <a:spcPts val="600"/>
              </a:spcAft>
              <a:buAutoNum type="arabicParenBoth"/>
            </a:pPr>
            <a:r>
              <a:rPr lang="en-US" altLang="zh-CN" sz="2800" kern="100" dirty="0">
                <a:latin typeface="Times New Roman" panose="02020603050405020304" pitchFamily="18" charset="0"/>
                <a:ea typeface="Times New Roman" panose="02020603050405020304" pitchFamily="18" charset="0"/>
              </a:rPr>
              <a:t>Filter capacitor.</a:t>
            </a:r>
          </a:p>
          <a:p>
            <a:pPr marL="514350" indent="-514350">
              <a:spcBef>
                <a:spcPts val="600"/>
              </a:spcBef>
              <a:spcAft>
                <a:spcPts val="600"/>
              </a:spcAft>
              <a:buAutoNum type="arabicParenBoth"/>
            </a:pPr>
            <a:r>
              <a:rPr lang="en-US" altLang="zh-CN" sz="2800" kern="100" dirty="0">
                <a:latin typeface="Times New Roman" panose="02020603050405020304" pitchFamily="18" charset="0"/>
                <a:ea typeface="Times New Roman" panose="02020603050405020304" pitchFamily="18" charset="0"/>
              </a:rPr>
              <a:t>Temperature probe</a:t>
            </a:r>
          </a:p>
          <a:p>
            <a:pPr marL="514350" indent="-514350">
              <a:spcBef>
                <a:spcPts val="600"/>
              </a:spcBef>
              <a:spcAft>
                <a:spcPts val="600"/>
              </a:spcAft>
              <a:buAutoNum type="arabicParenBoth"/>
            </a:pPr>
            <a:r>
              <a:rPr lang="en-US" altLang="zh-CN" sz="2800" kern="100" dirty="0">
                <a:latin typeface="Times New Roman" panose="02020603050405020304" pitchFamily="18" charset="0"/>
                <a:ea typeface="Times New Roman" panose="02020603050405020304" pitchFamily="18" charset="0"/>
              </a:rPr>
              <a:t>High power switch tube</a:t>
            </a:r>
          </a:p>
          <a:p>
            <a:pPr marL="514350" indent="-514350">
              <a:spcBef>
                <a:spcPts val="600"/>
              </a:spcBef>
              <a:spcAft>
                <a:spcPts val="600"/>
              </a:spcAft>
              <a:buAutoNum type="arabicParenBoth"/>
            </a:pPr>
            <a:r>
              <a:rPr lang="en-US" altLang="zh-CN" sz="2800" kern="100" dirty="0">
                <a:latin typeface="Times New Roman" panose="02020603050405020304" pitchFamily="18" charset="0"/>
                <a:ea typeface="Times New Roman" panose="02020603050405020304" pitchFamily="18" charset="0"/>
              </a:rPr>
              <a:t>Switching transformer </a:t>
            </a:r>
          </a:p>
          <a:p>
            <a:pPr marL="514350" indent="-514350">
              <a:spcBef>
                <a:spcPts val="600"/>
              </a:spcBef>
              <a:spcAft>
                <a:spcPts val="600"/>
              </a:spcAft>
              <a:buAutoNum type="arabicParenBoth"/>
            </a:pPr>
            <a:r>
              <a:rPr lang="en-US" altLang="zh-CN" sz="2800" kern="100" dirty="0">
                <a:latin typeface="Times New Roman" panose="02020603050405020304" pitchFamily="18" charset="0"/>
                <a:ea typeface="Times New Roman" panose="02020603050405020304" pitchFamily="18" charset="0"/>
              </a:rPr>
              <a:t>Secondary rectifier tube</a:t>
            </a:r>
          </a:p>
          <a:p>
            <a:pPr marL="514350" indent="-514350">
              <a:spcBef>
                <a:spcPts val="600"/>
              </a:spcBef>
              <a:spcAft>
                <a:spcPts val="600"/>
              </a:spcAft>
              <a:buAutoNum type="arabicParenBoth"/>
            </a:pPr>
            <a:endParaRPr lang="zh-CN" altLang="zh-CN" sz="2800" kern="100" dirty="0">
              <a:latin typeface="Times New Roman" panose="02020603050405020304" pitchFamily="18" charset="0"/>
              <a:ea typeface="Times New Roman" panose="02020603050405020304" pitchFamily="18" charset="0"/>
            </a:endParaRPr>
          </a:p>
        </p:txBody>
      </p:sp>
      <p:sp>
        <p:nvSpPr>
          <p:cNvPr id="27" name="日期占位符 26">
            <a:extLst>
              <a:ext uri="{FF2B5EF4-FFF2-40B4-BE49-F238E27FC236}">
                <a16:creationId xmlns:a16="http://schemas.microsoft.com/office/drawing/2014/main" id="{01B83BBF-20D1-40CD-8F6A-4A24C6F42D06}"/>
              </a:ext>
            </a:extLst>
          </p:cNvPr>
          <p:cNvSpPr>
            <a:spLocks noGrp="1"/>
          </p:cNvSpPr>
          <p:nvPr>
            <p:ph type="dt" sz="half" idx="10"/>
          </p:nvPr>
        </p:nvSpPr>
        <p:spPr/>
        <p:txBody>
          <a:bodyPr/>
          <a:lstStyle/>
          <a:p>
            <a:fld id="{39FE92F9-2D05-4E8F-B3D2-141D8B60A981}" type="datetime1">
              <a:rPr lang="zh-CN" altLang="en-US" smtClean="0"/>
              <a:t>2020-10-13</a:t>
            </a:fld>
            <a:endParaRPr lang="zh-CN" altLang="en-US"/>
          </a:p>
        </p:txBody>
      </p:sp>
      <p:sp>
        <p:nvSpPr>
          <p:cNvPr id="3" name="灯片编号占位符 2">
            <a:extLst>
              <a:ext uri="{FF2B5EF4-FFF2-40B4-BE49-F238E27FC236}">
                <a16:creationId xmlns:a16="http://schemas.microsoft.com/office/drawing/2014/main" id="{3358417B-80EE-4CC2-A2E2-DE4BD33D2EBF}"/>
              </a:ext>
            </a:extLst>
          </p:cNvPr>
          <p:cNvSpPr>
            <a:spLocks noGrp="1"/>
          </p:cNvSpPr>
          <p:nvPr>
            <p:ph type="sldNum" sz="quarter" idx="12"/>
          </p:nvPr>
        </p:nvSpPr>
        <p:spPr/>
        <p:txBody>
          <a:bodyPr/>
          <a:lstStyle/>
          <a:p>
            <a:fld id="{C74424CD-22D0-4823-B701-6AF4DE6434BD}" type="slidenum">
              <a:rPr lang="zh-CN" altLang="en-US" smtClean="0"/>
              <a:t>12</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3" y="5413334"/>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15435" y="4799790"/>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1857855" y="9836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Component</a:t>
            </a:r>
          </a:p>
        </p:txBody>
      </p:sp>
      <p:pic>
        <p:nvPicPr>
          <p:cNvPr id="3" name="图片 2"/>
          <p:cNvPicPr>
            <a:picLocks noChangeAspect="1"/>
          </p:cNvPicPr>
          <p:nvPr/>
        </p:nvPicPr>
        <p:blipFill>
          <a:blip r:embed="rId6"/>
          <a:stretch>
            <a:fillRect/>
          </a:stretch>
        </p:blipFill>
        <p:spPr>
          <a:xfrm>
            <a:off x="2936303" y="1568434"/>
            <a:ext cx="7440150" cy="4941453"/>
          </a:xfrm>
          <a:prstGeom prst="rect">
            <a:avLst/>
          </a:prstGeom>
        </p:spPr>
      </p:pic>
      <p:sp>
        <p:nvSpPr>
          <p:cNvPr id="27" name="日期占位符 26">
            <a:extLst>
              <a:ext uri="{FF2B5EF4-FFF2-40B4-BE49-F238E27FC236}">
                <a16:creationId xmlns:a16="http://schemas.microsoft.com/office/drawing/2014/main" id="{58BCF1F1-5DF3-4904-8963-62C0ED9EF0B0}"/>
              </a:ext>
            </a:extLst>
          </p:cNvPr>
          <p:cNvSpPr>
            <a:spLocks noGrp="1"/>
          </p:cNvSpPr>
          <p:nvPr>
            <p:ph type="dt" sz="half" idx="10"/>
          </p:nvPr>
        </p:nvSpPr>
        <p:spPr/>
        <p:txBody>
          <a:bodyPr/>
          <a:lstStyle/>
          <a:p>
            <a:fld id="{4E1CE00E-EDC2-4273-848F-1378D9AA2BBA}" type="datetime1">
              <a:rPr lang="zh-CN" altLang="en-US" smtClean="0"/>
              <a:t>2020-10-13</a:t>
            </a:fld>
            <a:endParaRPr lang="zh-CN" altLang="en-US"/>
          </a:p>
        </p:txBody>
      </p:sp>
      <p:sp>
        <p:nvSpPr>
          <p:cNvPr id="5" name="灯片编号占位符 4">
            <a:extLst>
              <a:ext uri="{FF2B5EF4-FFF2-40B4-BE49-F238E27FC236}">
                <a16:creationId xmlns:a16="http://schemas.microsoft.com/office/drawing/2014/main" id="{F894C419-4FDA-462C-8371-5D84A2FB6040}"/>
              </a:ext>
            </a:extLst>
          </p:cNvPr>
          <p:cNvSpPr>
            <a:spLocks noGrp="1"/>
          </p:cNvSpPr>
          <p:nvPr>
            <p:ph type="sldNum" sz="quarter" idx="12"/>
          </p:nvPr>
        </p:nvSpPr>
        <p:spPr/>
        <p:txBody>
          <a:bodyPr/>
          <a:lstStyle/>
          <a:p>
            <a:fld id="{C74424CD-22D0-4823-B701-6AF4DE6434BD}" type="slidenum">
              <a:rPr lang="zh-CN" altLang="en-US" smtClean="0"/>
              <a:t>13</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3" y="5413334"/>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15435" y="4799790"/>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pic>
        <p:nvPicPr>
          <p:cNvPr id="25" name="图片 24">
            <a:extLst>
              <a:ext uri="{FF2B5EF4-FFF2-40B4-BE49-F238E27FC236}">
                <a16:creationId xmlns:a16="http://schemas.microsoft.com/office/drawing/2014/main" id="{4E920199-4F61-4511-BDCE-3B4B6EC45D64}"/>
              </a:ext>
            </a:extLst>
          </p:cNvPr>
          <p:cNvPicPr>
            <a:picLocks noChangeAspect="1"/>
          </p:cNvPicPr>
          <p:nvPr/>
        </p:nvPicPr>
        <p:blipFill rotWithShape="1">
          <a:blip r:embed="rId6"/>
          <a:srcRect r="35428" b="-335"/>
          <a:stretch/>
        </p:blipFill>
        <p:spPr>
          <a:xfrm>
            <a:off x="1624535" y="121387"/>
            <a:ext cx="8609455" cy="5947656"/>
          </a:xfrm>
          <a:prstGeom prst="rect">
            <a:avLst/>
          </a:prstGeom>
        </p:spPr>
      </p:pic>
      <p:sp>
        <p:nvSpPr>
          <p:cNvPr id="27" name="矩形 26">
            <a:extLst>
              <a:ext uri="{FF2B5EF4-FFF2-40B4-BE49-F238E27FC236}">
                <a16:creationId xmlns:a16="http://schemas.microsoft.com/office/drawing/2014/main" id="{D3100867-0DA6-4B0A-A03B-336FA3F2A781}"/>
              </a:ext>
            </a:extLst>
          </p:cNvPr>
          <p:cNvSpPr/>
          <p:nvPr/>
        </p:nvSpPr>
        <p:spPr>
          <a:xfrm>
            <a:off x="1836815" y="581982"/>
            <a:ext cx="5197031"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Bridge rectifier circuit</a:t>
            </a:r>
          </a:p>
        </p:txBody>
      </p:sp>
      <p:sp>
        <p:nvSpPr>
          <p:cNvPr id="28" name="日期占位符 27">
            <a:extLst>
              <a:ext uri="{FF2B5EF4-FFF2-40B4-BE49-F238E27FC236}">
                <a16:creationId xmlns:a16="http://schemas.microsoft.com/office/drawing/2014/main" id="{61BF6EF4-E8AB-435D-8D86-19311B9B94E7}"/>
              </a:ext>
            </a:extLst>
          </p:cNvPr>
          <p:cNvSpPr>
            <a:spLocks noGrp="1"/>
          </p:cNvSpPr>
          <p:nvPr>
            <p:ph type="dt" sz="half" idx="10"/>
          </p:nvPr>
        </p:nvSpPr>
        <p:spPr/>
        <p:txBody>
          <a:bodyPr/>
          <a:lstStyle/>
          <a:p>
            <a:fld id="{B2B1D85A-85C8-47EA-A79C-75DC4798A67E}" type="datetime1">
              <a:rPr lang="zh-CN" altLang="en-US" smtClean="0"/>
              <a:t>2020-10-13</a:t>
            </a:fld>
            <a:endParaRPr lang="zh-CN" altLang="en-US"/>
          </a:p>
        </p:txBody>
      </p:sp>
      <p:sp>
        <p:nvSpPr>
          <p:cNvPr id="3" name="灯片编号占位符 2">
            <a:extLst>
              <a:ext uri="{FF2B5EF4-FFF2-40B4-BE49-F238E27FC236}">
                <a16:creationId xmlns:a16="http://schemas.microsoft.com/office/drawing/2014/main" id="{F5209180-46F2-4320-99B9-1272C1E8564A}"/>
              </a:ext>
            </a:extLst>
          </p:cNvPr>
          <p:cNvSpPr>
            <a:spLocks noGrp="1"/>
          </p:cNvSpPr>
          <p:nvPr>
            <p:ph type="sldNum" sz="quarter" idx="12"/>
          </p:nvPr>
        </p:nvSpPr>
        <p:spPr/>
        <p:txBody>
          <a:bodyPr/>
          <a:lstStyle/>
          <a:p>
            <a:fld id="{C74424CD-22D0-4823-B701-6AF4DE6434BD}" type="slidenum">
              <a:rPr lang="zh-CN" altLang="en-US" smtClean="0"/>
              <a:t>14</a:t>
            </a:fld>
            <a:endParaRPr lang="zh-CN" altLang="en-US"/>
          </a:p>
        </p:txBody>
      </p:sp>
    </p:spTree>
    <p:extLst>
      <p:ext uri="{BB962C8B-B14F-4D97-AF65-F5344CB8AC3E}">
        <p14:creationId xmlns:p14="http://schemas.microsoft.com/office/powerpoint/2010/main" val="321517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2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3" y="5413334"/>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15435" y="4799790"/>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1903291" y="616065"/>
            <a:ext cx="3188484" cy="1077218"/>
          </a:xfrm>
          <a:prstGeom prst="rect">
            <a:avLst/>
          </a:prstGeom>
        </p:spPr>
        <p:txBody>
          <a:bodyPr wrap="square">
            <a:spAutoFit/>
          </a:bodyPr>
          <a:lstStyle/>
          <a:p>
            <a:pPr marL="457200" indent="-457200">
              <a:buFont typeface="Arial" panose="020B0604020202020204" pitchFamily="34" charset="0"/>
              <a:buChar char="•"/>
            </a:pPr>
            <a:r>
              <a:rPr lang="en-US" altLang="zh-CN" sz="3200" b="1" dirty="0"/>
              <a:t>Component</a:t>
            </a:r>
          </a:p>
          <a:p>
            <a:pPr marL="457200" indent="-457200">
              <a:buFont typeface="Arial" panose="020B0604020202020204" pitchFamily="34" charset="0"/>
              <a:buChar char="•"/>
            </a:pPr>
            <a:r>
              <a:rPr lang="en-US" altLang="zh-CN" sz="3200" b="1" dirty="0"/>
              <a:t>KBP408G</a:t>
            </a:r>
          </a:p>
        </p:txBody>
      </p:sp>
      <p:pic>
        <p:nvPicPr>
          <p:cNvPr id="5" name="图片 4"/>
          <p:cNvPicPr>
            <a:picLocks noChangeAspect="1"/>
          </p:cNvPicPr>
          <p:nvPr/>
        </p:nvPicPr>
        <p:blipFill>
          <a:blip r:embed="rId6"/>
          <a:stretch>
            <a:fillRect/>
          </a:stretch>
        </p:blipFill>
        <p:spPr>
          <a:xfrm>
            <a:off x="8864145" y="2016167"/>
            <a:ext cx="3188484" cy="1201016"/>
          </a:xfrm>
          <a:prstGeom prst="rect">
            <a:avLst/>
          </a:prstGeom>
        </p:spPr>
      </p:pic>
      <p:pic>
        <p:nvPicPr>
          <p:cNvPr id="9" name="图片 8"/>
          <p:cNvPicPr>
            <a:picLocks noChangeAspect="1"/>
          </p:cNvPicPr>
          <p:nvPr/>
        </p:nvPicPr>
        <p:blipFill>
          <a:blip r:embed="rId7"/>
          <a:stretch>
            <a:fillRect/>
          </a:stretch>
        </p:blipFill>
        <p:spPr>
          <a:xfrm>
            <a:off x="1926116" y="1571925"/>
            <a:ext cx="7163063" cy="4689628"/>
          </a:xfrm>
          <a:prstGeom prst="rect">
            <a:avLst/>
          </a:prstGeom>
        </p:spPr>
      </p:pic>
      <p:sp>
        <p:nvSpPr>
          <p:cNvPr id="28" name="日期占位符 27">
            <a:extLst>
              <a:ext uri="{FF2B5EF4-FFF2-40B4-BE49-F238E27FC236}">
                <a16:creationId xmlns:a16="http://schemas.microsoft.com/office/drawing/2014/main" id="{7204E138-D34B-441A-B638-783F8F628C51}"/>
              </a:ext>
            </a:extLst>
          </p:cNvPr>
          <p:cNvSpPr>
            <a:spLocks noGrp="1"/>
          </p:cNvSpPr>
          <p:nvPr>
            <p:ph type="dt" sz="half" idx="10"/>
          </p:nvPr>
        </p:nvSpPr>
        <p:spPr/>
        <p:txBody>
          <a:bodyPr/>
          <a:lstStyle/>
          <a:p>
            <a:fld id="{43C998E1-F7AE-46DE-8F5D-DDFACB685409}" type="datetime1">
              <a:rPr lang="zh-CN" altLang="en-US" smtClean="0"/>
              <a:t>2020-10-13</a:t>
            </a:fld>
            <a:endParaRPr lang="zh-CN" altLang="en-US"/>
          </a:p>
        </p:txBody>
      </p:sp>
      <p:sp>
        <p:nvSpPr>
          <p:cNvPr id="3" name="灯片编号占位符 2">
            <a:extLst>
              <a:ext uri="{FF2B5EF4-FFF2-40B4-BE49-F238E27FC236}">
                <a16:creationId xmlns:a16="http://schemas.microsoft.com/office/drawing/2014/main" id="{3F9823D2-78EB-46FC-AC85-C9966DB94D0F}"/>
              </a:ext>
            </a:extLst>
          </p:cNvPr>
          <p:cNvSpPr>
            <a:spLocks noGrp="1"/>
          </p:cNvSpPr>
          <p:nvPr>
            <p:ph type="sldNum" sz="quarter" idx="12"/>
          </p:nvPr>
        </p:nvSpPr>
        <p:spPr/>
        <p:txBody>
          <a:bodyPr/>
          <a:lstStyle/>
          <a:p>
            <a:fld id="{C74424CD-22D0-4823-B701-6AF4DE6434BD}" type="slidenum">
              <a:rPr lang="zh-CN" altLang="en-US" smtClean="0"/>
              <a:t>15</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1" end="1"/>
                                            </p:txEl>
                                          </p:spTgt>
                                        </p:tgtEl>
                                        <p:attrNameLst>
                                          <p:attrName>style.visibility</p:attrName>
                                        </p:attrNameLst>
                                      </p:cBhvr>
                                      <p:to>
                                        <p:strVal val="visible"/>
                                      </p:to>
                                    </p:set>
                                    <p:animEffect transition="in" filter="fade">
                                      <p:cBhvr>
                                        <p:cTn id="10" dur="200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6909629" y="1531662"/>
            <a:ext cx="5218628" cy="2249619"/>
          </a:xfrm>
          <a:prstGeom prst="rect">
            <a:avLst/>
          </a:prstGeom>
        </p:spPr>
      </p:pic>
      <p:pic>
        <p:nvPicPr>
          <p:cNvPr id="27" name="图片 26"/>
          <p:cNvPicPr>
            <a:picLocks noChangeAspect="1"/>
          </p:cNvPicPr>
          <p:nvPr/>
        </p:nvPicPr>
        <p:blipFill>
          <a:blip r:embed="rId3"/>
          <a:stretch>
            <a:fillRect/>
          </a:stretch>
        </p:blipFill>
        <p:spPr>
          <a:xfrm>
            <a:off x="6854760" y="4145592"/>
            <a:ext cx="5328366" cy="2249619"/>
          </a:xfrm>
          <a:prstGeom prst="rect">
            <a:avLst/>
          </a:prstGeom>
        </p:spPr>
      </p:pic>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3" y="5413334"/>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15435" y="4799790"/>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1869213" y="225405"/>
            <a:ext cx="8064237"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KBP408G</a:t>
            </a:r>
          </a:p>
        </p:txBody>
      </p:sp>
      <p:pic>
        <p:nvPicPr>
          <p:cNvPr id="3" name="图片 2"/>
          <p:cNvPicPr>
            <a:picLocks noChangeAspect="1"/>
          </p:cNvPicPr>
          <p:nvPr/>
        </p:nvPicPr>
        <p:blipFill>
          <a:blip r:embed="rId8"/>
          <a:stretch>
            <a:fillRect/>
          </a:stretch>
        </p:blipFill>
        <p:spPr>
          <a:xfrm>
            <a:off x="1926115" y="866038"/>
            <a:ext cx="5038383" cy="3092567"/>
          </a:xfrm>
          <a:prstGeom prst="rect">
            <a:avLst/>
          </a:prstGeom>
        </p:spPr>
      </p:pic>
      <p:pic>
        <p:nvPicPr>
          <p:cNvPr id="25" name="图片 24"/>
          <p:cNvPicPr>
            <a:picLocks noChangeAspect="1"/>
          </p:cNvPicPr>
          <p:nvPr/>
        </p:nvPicPr>
        <p:blipFill>
          <a:blip r:embed="rId9"/>
          <a:stretch>
            <a:fillRect/>
          </a:stretch>
        </p:blipFill>
        <p:spPr>
          <a:xfrm>
            <a:off x="1891172" y="4060845"/>
            <a:ext cx="5097240" cy="2068531"/>
          </a:xfrm>
          <a:prstGeom prst="rect">
            <a:avLst/>
          </a:prstGeom>
        </p:spPr>
      </p:pic>
      <p:sp>
        <p:nvSpPr>
          <p:cNvPr id="30" name="日期占位符 29">
            <a:extLst>
              <a:ext uri="{FF2B5EF4-FFF2-40B4-BE49-F238E27FC236}">
                <a16:creationId xmlns:a16="http://schemas.microsoft.com/office/drawing/2014/main" id="{AD9B81FA-C9EA-4D9E-A070-BA6BDE5FE9CC}"/>
              </a:ext>
            </a:extLst>
          </p:cNvPr>
          <p:cNvSpPr>
            <a:spLocks noGrp="1"/>
          </p:cNvSpPr>
          <p:nvPr>
            <p:ph type="dt" sz="half" idx="10"/>
          </p:nvPr>
        </p:nvSpPr>
        <p:spPr/>
        <p:txBody>
          <a:bodyPr/>
          <a:lstStyle/>
          <a:p>
            <a:fld id="{21B25708-403D-4F78-A99D-166526978041}" type="datetime1">
              <a:rPr lang="zh-CN" altLang="en-US" smtClean="0"/>
              <a:t>2020-10-13</a:t>
            </a:fld>
            <a:endParaRPr lang="zh-CN" altLang="en-US"/>
          </a:p>
        </p:txBody>
      </p:sp>
      <p:sp>
        <p:nvSpPr>
          <p:cNvPr id="5" name="灯片编号占位符 4">
            <a:extLst>
              <a:ext uri="{FF2B5EF4-FFF2-40B4-BE49-F238E27FC236}">
                <a16:creationId xmlns:a16="http://schemas.microsoft.com/office/drawing/2014/main" id="{7353BCA8-211C-4E0B-B1ED-83A5296B22F1}"/>
              </a:ext>
            </a:extLst>
          </p:cNvPr>
          <p:cNvSpPr>
            <a:spLocks noGrp="1"/>
          </p:cNvSpPr>
          <p:nvPr>
            <p:ph type="sldNum" sz="quarter" idx="12"/>
          </p:nvPr>
        </p:nvSpPr>
        <p:spPr/>
        <p:txBody>
          <a:bodyPr/>
          <a:lstStyle/>
          <a:p>
            <a:fld id="{C74424CD-22D0-4823-B701-6AF4DE6434BD}" type="slidenum">
              <a:rPr lang="zh-CN" altLang="en-US" smtClean="0"/>
              <a:t>16</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0249" y="1299114"/>
            <a:ext cx="3228277" cy="3228277"/>
          </a:xfrm>
          <a:prstGeom prst="rect">
            <a:avLst/>
          </a:prstGeom>
        </p:spPr>
      </p:pic>
      <p:sp>
        <p:nvSpPr>
          <p:cNvPr id="32" name="矩形 31"/>
          <p:cNvSpPr/>
          <p:nvPr/>
        </p:nvSpPr>
        <p:spPr>
          <a:xfrm>
            <a:off x="435369" y="611403"/>
            <a:ext cx="4341093" cy="584775"/>
          </a:xfrm>
          <a:prstGeom prst="rect">
            <a:avLst/>
          </a:prstGeom>
        </p:spPr>
        <p:txBody>
          <a:bodyPr wrap="square">
            <a:spAutoFit/>
          </a:bodyPr>
          <a:lstStyle/>
          <a:p>
            <a:r>
              <a:rPr lang="en-US" altLang="zh-CN" sz="3200" b="1" dirty="0"/>
              <a:t>Questioning session</a:t>
            </a:r>
          </a:p>
        </p:txBody>
      </p:sp>
      <p:sp>
        <p:nvSpPr>
          <p:cNvPr id="33" name="矩形 32"/>
          <p:cNvSpPr/>
          <p:nvPr/>
        </p:nvSpPr>
        <p:spPr>
          <a:xfrm>
            <a:off x="2699025" y="4349159"/>
            <a:ext cx="6230724" cy="1569660"/>
          </a:xfrm>
          <a:prstGeom prst="rect">
            <a:avLst/>
          </a:prstGeom>
        </p:spPr>
        <p:txBody>
          <a:bodyPr wrap="square">
            <a:spAutoFit/>
          </a:bodyPr>
          <a:lstStyle/>
          <a:p>
            <a:pPr algn="ctr"/>
            <a:r>
              <a:rPr lang="en-US" altLang="zh-CN" sz="3200" dirty="0"/>
              <a:t>Your questions and </a:t>
            </a:r>
          </a:p>
          <a:p>
            <a:pPr algn="ctr"/>
            <a:r>
              <a:rPr lang="en-US" altLang="zh-CN" sz="3200" dirty="0"/>
              <a:t>your valuable comments</a:t>
            </a:r>
          </a:p>
          <a:p>
            <a:pPr algn="ctr"/>
            <a:r>
              <a:rPr lang="en-US" altLang="zh-CN" sz="3200" dirty="0"/>
              <a:t> are welcome</a:t>
            </a:r>
          </a:p>
        </p:txBody>
      </p:sp>
      <p:sp>
        <p:nvSpPr>
          <p:cNvPr id="7" name="日期占位符 6">
            <a:extLst>
              <a:ext uri="{FF2B5EF4-FFF2-40B4-BE49-F238E27FC236}">
                <a16:creationId xmlns:a16="http://schemas.microsoft.com/office/drawing/2014/main" id="{853F26C7-51EB-4E12-BF0D-CD91DF500FE2}"/>
              </a:ext>
            </a:extLst>
          </p:cNvPr>
          <p:cNvSpPr>
            <a:spLocks noGrp="1"/>
          </p:cNvSpPr>
          <p:nvPr>
            <p:ph type="dt" sz="half" idx="10"/>
          </p:nvPr>
        </p:nvSpPr>
        <p:spPr/>
        <p:txBody>
          <a:bodyPr/>
          <a:lstStyle/>
          <a:p>
            <a:fld id="{4F577314-EED5-413A-9458-6D7A5FEB8E5A}" type="datetime1">
              <a:rPr lang="zh-CN" altLang="en-US" smtClean="0"/>
              <a:t>2020-10-13</a:t>
            </a:fld>
            <a:endParaRPr lang="zh-CN" altLang="en-US"/>
          </a:p>
        </p:txBody>
      </p:sp>
      <p:sp>
        <p:nvSpPr>
          <p:cNvPr id="2" name="灯片编号占位符 1">
            <a:extLst>
              <a:ext uri="{FF2B5EF4-FFF2-40B4-BE49-F238E27FC236}">
                <a16:creationId xmlns:a16="http://schemas.microsoft.com/office/drawing/2014/main" id="{3BE3C84A-7E13-4F71-B745-5A4F319CD555}"/>
              </a:ext>
            </a:extLst>
          </p:cNvPr>
          <p:cNvSpPr>
            <a:spLocks noGrp="1"/>
          </p:cNvSpPr>
          <p:nvPr>
            <p:ph type="sldNum" sz="quarter" idx="12"/>
          </p:nvPr>
        </p:nvSpPr>
        <p:spPr/>
        <p:txBody>
          <a:bodyPr/>
          <a:lstStyle/>
          <a:p>
            <a:fld id="{C74424CD-22D0-4823-B701-6AF4DE6434BD}" type="slidenum">
              <a:rPr lang="zh-CN" altLang="en-US" smtClean="0"/>
              <a:t>17</a:t>
            </a:fld>
            <a:endParaRPr lang="zh-CN" altLang="en-US"/>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44" y="1152110"/>
            <a:ext cx="2857500" cy="2857500"/>
          </a:xfrm>
          <a:prstGeom prst="rect">
            <a:avLst/>
          </a:prstGeom>
        </p:spPr>
      </p:pic>
      <p:sp>
        <p:nvSpPr>
          <p:cNvPr id="5" name="文本框 4"/>
          <p:cNvSpPr txBox="1"/>
          <p:nvPr/>
        </p:nvSpPr>
        <p:spPr>
          <a:xfrm>
            <a:off x="2160102" y="4471503"/>
            <a:ext cx="2332383" cy="707886"/>
          </a:xfrm>
          <a:prstGeom prst="rect">
            <a:avLst/>
          </a:prstGeom>
          <a:noFill/>
        </p:spPr>
        <p:txBody>
          <a:bodyPr wrap="square" rtlCol="0">
            <a:spAutoFit/>
          </a:bodyPr>
          <a:lstStyle/>
          <a:p>
            <a:pPr algn="ctr"/>
            <a:r>
              <a:rPr lang="en-US" altLang="zh-CN" sz="4000" b="1" dirty="0">
                <a:solidFill>
                  <a:srgbClr val="C00000"/>
                </a:solidFill>
                <a:latin typeface="Times New Roman" panose="02020603050405020304" pitchFamily="18" charset="0"/>
                <a:ea typeface="+mj-ea"/>
                <a:cs typeface="Times New Roman" panose="02020603050405020304" pitchFamily="18" charset="0"/>
              </a:rPr>
              <a:t>category</a:t>
            </a:r>
            <a:endParaRPr lang="zh-CN" altLang="en-US" sz="4000" b="1" dirty="0">
              <a:solidFill>
                <a:srgbClr val="C00000"/>
              </a:solidFill>
              <a:latin typeface="Times New Roman" panose="02020603050405020304" pitchFamily="18" charset="0"/>
              <a:ea typeface="+mj-ea"/>
              <a:cs typeface="Times New Roman" panose="02020603050405020304" pitchFamily="18" charset="0"/>
            </a:endParaRPr>
          </a:p>
        </p:txBody>
      </p:sp>
      <p:sp>
        <p:nvSpPr>
          <p:cNvPr id="6" name="TextBox 12"/>
          <p:cNvSpPr txBox="1"/>
          <p:nvPr/>
        </p:nvSpPr>
        <p:spPr>
          <a:xfrm>
            <a:off x="7330939" y="546540"/>
            <a:ext cx="3874721"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Brief introduction</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7" name="TextBox 12"/>
          <p:cNvSpPr txBox="1"/>
          <p:nvPr/>
        </p:nvSpPr>
        <p:spPr>
          <a:xfrm>
            <a:off x="7330940" y="1331146"/>
            <a:ext cx="2319130"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Function</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8" name="TextBox 12"/>
          <p:cNvSpPr txBox="1"/>
          <p:nvPr/>
        </p:nvSpPr>
        <p:spPr>
          <a:xfrm>
            <a:off x="7330939" y="2870014"/>
            <a:ext cx="5318261"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Input and output features</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9" name="TextBox 12"/>
          <p:cNvSpPr txBox="1"/>
          <p:nvPr/>
        </p:nvSpPr>
        <p:spPr>
          <a:xfrm>
            <a:off x="7330939" y="2100580"/>
            <a:ext cx="3712198"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Basic principle</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10" name="TextBox 12"/>
          <p:cNvSpPr txBox="1"/>
          <p:nvPr/>
        </p:nvSpPr>
        <p:spPr>
          <a:xfrm>
            <a:off x="7330939" y="3682888"/>
            <a:ext cx="4650045"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Dismantling diagram</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11" name="TextBox 12"/>
          <p:cNvSpPr txBox="1"/>
          <p:nvPr/>
        </p:nvSpPr>
        <p:spPr>
          <a:xfrm>
            <a:off x="7330940" y="4466802"/>
            <a:ext cx="3618414"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Circuit diagram</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12" name="TextBox 12"/>
          <p:cNvSpPr txBox="1"/>
          <p:nvPr/>
        </p:nvSpPr>
        <p:spPr>
          <a:xfrm>
            <a:off x="7330939" y="5250716"/>
            <a:ext cx="2915029"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Component</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grpSp>
        <p:nvGrpSpPr>
          <p:cNvPr id="23" name="组合 22"/>
          <p:cNvGrpSpPr/>
          <p:nvPr/>
        </p:nvGrpSpPr>
        <p:grpSpPr>
          <a:xfrm>
            <a:off x="6276280" y="546540"/>
            <a:ext cx="540000" cy="540000"/>
            <a:chOff x="6263249" y="561270"/>
            <a:chExt cx="540000" cy="540000"/>
          </a:xfrm>
        </p:grpSpPr>
        <p:sp>
          <p:nvSpPr>
            <p:cNvPr id="16" name="椭圆 15"/>
            <p:cNvSpPr/>
            <p:nvPr/>
          </p:nvSpPr>
          <p:spPr>
            <a:xfrm>
              <a:off x="6263249" y="561270"/>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178" y="671679"/>
              <a:ext cx="334499" cy="334499"/>
            </a:xfrm>
            <a:prstGeom prst="rect">
              <a:avLst/>
            </a:prstGeom>
          </p:spPr>
        </p:pic>
      </p:grpSp>
      <p:grpSp>
        <p:nvGrpSpPr>
          <p:cNvPr id="29" name="组合 28"/>
          <p:cNvGrpSpPr/>
          <p:nvPr/>
        </p:nvGrpSpPr>
        <p:grpSpPr>
          <a:xfrm>
            <a:off x="6276427" y="1331146"/>
            <a:ext cx="540000" cy="540000"/>
            <a:chOff x="4806663" y="3682888"/>
            <a:chExt cx="540000" cy="540000"/>
          </a:xfrm>
        </p:grpSpPr>
        <p:sp>
          <p:nvSpPr>
            <p:cNvPr id="17" name="椭圆 16"/>
            <p:cNvSpPr/>
            <p:nvPr/>
          </p:nvSpPr>
          <p:spPr>
            <a:xfrm>
              <a:off x="4806663" y="3682888"/>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515" y="3800488"/>
              <a:ext cx="304800" cy="304800"/>
            </a:xfrm>
            <a:prstGeom prst="rect">
              <a:avLst/>
            </a:prstGeom>
          </p:spPr>
        </p:pic>
      </p:grpSp>
      <p:grpSp>
        <p:nvGrpSpPr>
          <p:cNvPr id="35" name="组合 34"/>
          <p:cNvGrpSpPr/>
          <p:nvPr/>
        </p:nvGrpSpPr>
        <p:grpSpPr>
          <a:xfrm>
            <a:off x="6276280" y="2117775"/>
            <a:ext cx="540000" cy="540000"/>
            <a:chOff x="5151208" y="2609932"/>
            <a:chExt cx="540000" cy="540000"/>
          </a:xfrm>
        </p:grpSpPr>
        <p:sp>
          <p:nvSpPr>
            <p:cNvPr id="18" name="椭圆 17"/>
            <p:cNvSpPr/>
            <p:nvPr/>
          </p:nvSpPr>
          <p:spPr>
            <a:xfrm>
              <a:off x="5151208" y="2609932"/>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1987" y="2723109"/>
              <a:ext cx="304800" cy="304800"/>
            </a:xfrm>
            <a:prstGeom prst="rect">
              <a:avLst/>
            </a:prstGeom>
          </p:spPr>
        </p:pic>
      </p:grpSp>
      <p:grpSp>
        <p:nvGrpSpPr>
          <p:cNvPr id="38" name="组合 37"/>
          <p:cNvGrpSpPr/>
          <p:nvPr/>
        </p:nvGrpSpPr>
        <p:grpSpPr>
          <a:xfrm>
            <a:off x="6276280" y="2898974"/>
            <a:ext cx="540000" cy="540000"/>
            <a:chOff x="5118607" y="3410793"/>
            <a:chExt cx="540000" cy="540000"/>
          </a:xfrm>
        </p:grpSpPr>
        <p:sp>
          <p:nvSpPr>
            <p:cNvPr id="19" name="椭圆 18"/>
            <p:cNvSpPr/>
            <p:nvPr/>
          </p:nvSpPr>
          <p:spPr>
            <a:xfrm>
              <a:off x="5118607" y="3410793"/>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2711" y="3541645"/>
              <a:ext cx="304800" cy="304800"/>
            </a:xfrm>
            <a:prstGeom prst="rect">
              <a:avLst/>
            </a:prstGeom>
          </p:spPr>
        </p:pic>
      </p:grpSp>
      <p:grpSp>
        <p:nvGrpSpPr>
          <p:cNvPr id="41" name="组合 40"/>
          <p:cNvGrpSpPr/>
          <p:nvPr/>
        </p:nvGrpSpPr>
        <p:grpSpPr>
          <a:xfrm>
            <a:off x="6302784" y="3689010"/>
            <a:ext cx="540000" cy="540000"/>
            <a:chOff x="5151208" y="4220500"/>
            <a:chExt cx="540000" cy="540000"/>
          </a:xfrm>
        </p:grpSpPr>
        <p:sp>
          <p:nvSpPr>
            <p:cNvPr id="20" name="椭圆 19"/>
            <p:cNvSpPr/>
            <p:nvPr/>
          </p:nvSpPr>
          <p:spPr>
            <a:xfrm>
              <a:off x="5151208" y="4220500"/>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40" name="图片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8735" y="4338100"/>
              <a:ext cx="304800" cy="304800"/>
            </a:xfrm>
            <a:prstGeom prst="rect">
              <a:avLst/>
            </a:prstGeom>
          </p:spPr>
        </p:pic>
      </p:grpSp>
      <p:grpSp>
        <p:nvGrpSpPr>
          <p:cNvPr id="44" name="组合 43"/>
          <p:cNvGrpSpPr/>
          <p:nvPr/>
        </p:nvGrpSpPr>
        <p:grpSpPr>
          <a:xfrm>
            <a:off x="6302784" y="4473616"/>
            <a:ext cx="540000" cy="540000"/>
            <a:chOff x="5164387" y="5030207"/>
            <a:chExt cx="540000" cy="540000"/>
          </a:xfrm>
        </p:grpSpPr>
        <p:sp>
          <p:nvSpPr>
            <p:cNvPr id="21" name="椭圆 20"/>
            <p:cNvSpPr/>
            <p:nvPr/>
          </p:nvSpPr>
          <p:spPr>
            <a:xfrm>
              <a:off x="5164387" y="5030207"/>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43" name="图片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1987" y="5147807"/>
              <a:ext cx="304800" cy="304800"/>
            </a:xfrm>
            <a:prstGeom prst="rect">
              <a:avLst/>
            </a:prstGeom>
          </p:spPr>
        </p:pic>
      </p:grpSp>
      <p:grpSp>
        <p:nvGrpSpPr>
          <p:cNvPr id="47" name="组合 46"/>
          <p:cNvGrpSpPr/>
          <p:nvPr/>
        </p:nvGrpSpPr>
        <p:grpSpPr>
          <a:xfrm>
            <a:off x="6302784" y="5250716"/>
            <a:ext cx="540000" cy="540000"/>
            <a:chOff x="5164387" y="5835491"/>
            <a:chExt cx="540000" cy="540000"/>
          </a:xfrm>
        </p:grpSpPr>
        <p:sp>
          <p:nvSpPr>
            <p:cNvPr id="22" name="椭圆 21"/>
            <p:cNvSpPr/>
            <p:nvPr/>
          </p:nvSpPr>
          <p:spPr>
            <a:xfrm>
              <a:off x="5164387" y="5835491"/>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46" name="图片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5239" y="5966343"/>
              <a:ext cx="304800" cy="304800"/>
            </a:xfrm>
            <a:prstGeom prst="rect">
              <a:avLst/>
            </a:prstGeom>
          </p:spPr>
        </p:pic>
      </p:grpSp>
      <p:sp>
        <p:nvSpPr>
          <p:cNvPr id="24" name="日期占位符 23">
            <a:extLst>
              <a:ext uri="{FF2B5EF4-FFF2-40B4-BE49-F238E27FC236}">
                <a16:creationId xmlns:a16="http://schemas.microsoft.com/office/drawing/2014/main" id="{B277D3E5-510A-48C9-B656-C3E40CC8B58A}"/>
              </a:ext>
            </a:extLst>
          </p:cNvPr>
          <p:cNvSpPr>
            <a:spLocks noGrp="1"/>
          </p:cNvSpPr>
          <p:nvPr>
            <p:ph type="dt" sz="half" idx="10"/>
          </p:nvPr>
        </p:nvSpPr>
        <p:spPr/>
        <p:txBody>
          <a:bodyPr/>
          <a:lstStyle/>
          <a:p>
            <a:fld id="{670CEDFC-9F77-472D-A580-5B311AE46ABE}" type="datetime1">
              <a:rPr lang="zh-CN" altLang="en-US" smtClean="0"/>
              <a:t>2020-10-13</a:t>
            </a:fld>
            <a:endParaRPr lang="zh-CN" altLang="en-US"/>
          </a:p>
        </p:txBody>
      </p:sp>
      <p:sp>
        <p:nvSpPr>
          <p:cNvPr id="2" name="灯片编号占位符 1">
            <a:extLst>
              <a:ext uri="{FF2B5EF4-FFF2-40B4-BE49-F238E27FC236}">
                <a16:creationId xmlns:a16="http://schemas.microsoft.com/office/drawing/2014/main" id="{93B154E6-B2FC-4BCC-B064-3E3FF09F7CB3}"/>
              </a:ext>
            </a:extLst>
          </p:cNvPr>
          <p:cNvSpPr>
            <a:spLocks noGrp="1"/>
          </p:cNvSpPr>
          <p:nvPr>
            <p:ph type="sldNum" sz="quarter" idx="12"/>
          </p:nvPr>
        </p:nvSpPr>
        <p:spPr/>
        <p:txBody>
          <a:bodyPr/>
          <a:lstStyle/>
          <a:p>
            <a:fld id="{C74424CD-22D0-4823-B701-6AF4DE6434BD}"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Horizontal)">
                                      <p:cBhvr>
                                        <p:cTn id="15" dur="2000"/>
                                        <p:tgtEl>
                                          <p:spTgt spid="6"/>
                                        </p:tgtEl>
                                      </p:cBhvr>
                                    </p:animEffect>
                                  </p:childTnLst>
                                </p:cTn>
                              </p:par>
                              <p:par>
                                <p:cTn id="16" presetID="16" presetClass="entr" presetSubtype="42"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outHorizontal)">
                                      <p:cBhvr>
                                        <p:cTn id="18" dur="2000"/>
                                        <p:tgtEl>
                                          <p:spTgt spid="7"/>
                                        </p:tgtEl>
                                      </p:cBhvr>
                                    </p:animEffect>
                                  </p:childTnLst>
                                </p:cTn>
                              </p:par>
                              <p:par>
                                <p:cTn id="19" presetID="16" presetClass="entr" presetSubtype="4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outHorizontal)">
                                      <p:cBhvr>
                                        <p:cTn id="21" dur="2000"/>
                                        <p:tgtEl>
                                          <p:spTgt spid="8"/>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outHorizontal)">
                                      <p:cBhvr>
                                        <p:cTn id="24" dur="2000"/>
                                        <p:tgtEl>
                                          <p:spTgt spid="9"/>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2000"/>
                                        <p:tgtEl>
                                          <p:spTgt spid="10"/>
                                        </p:tgtEl>
                                      </p:cBhvr>
                                    </p:animEffect>
                                  </p:childTnLst>
                                </p:cTn>
                              </p:par>
                              <p:par>
                                <p:cTn id="28" presetID="16" presetClass="entr" presetSubtype="42"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outHorizontal)">
                                      <p:cBhvr>
                                        <p:cTn id="30" dur="2000"/>
                                        <p:tgtEl>
                                          <p:spTgt spid="11"/>
                                        </p:tgtEl>
                                      </p:cBhvr>
                                    </p:animEffect>
                                  </p:childTnLst>
                                </p:cTn>
                              </p:par>
                              <p:par>
                                <p:cTn id="31" presetID="16" presetClass="entr" presetSubtype="4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outHorizontal)">
                                      <p:cBhvr>
                                        <p:cTn id="33" dur="2000"/>
                                        <p:tgtEl>
                                          <p:spTgt spid="12"/>
                                        </p:tgtEl>
                                      </p:cBhvr>
                                    </p:animEffect>
                                  </p:childTnLst>
                                </p:cTn>
                              </p:par>
                              <p:par>
                                <p:cTn id="34" presetID="16" presetClass="entr" presetSubtype="42"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outHorizontal)">
                                      <p:cBhvr>
                                        <p:cTn id="36" dur="2000"/>
                                        <p:tgtEl>
                                          <p:spTgt spid="23"/>
                                        </p:tgtEl>
                                      </p:cBhvr>
                                    </p:animEffect>
                                  </p:childTnLst>
                                </p:cTn>
                              </p:par>
                              <p:par>
                                <p:cTn id="37" presetID="16" presetClass="entr" presetSubtype="42"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arn(outHorizontal)">
                                      <p:cBhvr>
                                        <p:cTn id="39" dur="2000"/>
                                        <p:tgtEl>
                                          <p:spTgt spid="29"/>
                                        </p:tgtEl>
                                      </p:cBhvr>
                                    </p:animEffect>
                                  </p:childTnLst>
                                </p:cTn>
                              </p:par>
                              <p:par>
                                <p:cTn id="40" presetID="16" presetClass="entr" presetSubtype="42"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outHorizontal)">
                                      <p:cBhvr>
                                        <p:cTn id="42" dur="2000"/>
                                        <p:tgtEl>
                                          <p:spTgt spid="35"/>
                                        </p:tgtEl>
                                      </p:cBhvr>
                                    </p:animEffect>
                                  </p:childTnLst>
                                </p:cTn>
                              </p:par>
                              <p:par>
                                <p:cTn id="43" presetID="16" presetClass="entr" presetSubtype="42"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barn(outHorizontal)">
                                      <p:cBhvr>
                                        <p:cTn id="45" dur="2000"/>
                                        <p:tgtEl>
                                          <p:spTgt spid="38"/>
                                        </p:tgtEl>
                                      </p:cBhvr>
                                    </p:animEffect>
                                  </p:childTnLst>
                                </p:cTn>
                              </p:par>
                              <p:par>
                                <p:cTn id="46" presetID="16" presetClass="entr" presetSubtype="42"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arn(outHorizontal)">
                                      <p:cBhvr>
                                        <p:cTn id="48" dur="2000"/>
                                        <p:tgtEl>
                                          <p:spTgt spid="41"/>
                                        </p:tgtEl>
                                      </p:cBhvr>
                                    </p:animEffect>
                                  </p:childTnLst>
                                </p:cTn>
                              </p:par>
                              <p:par>
                                <p:cTn id="49" presetID="16" presetClass="entr" presetSubtype="42"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arn(outHorizontal)">
                                      <p:cBhvr>
                                        <p:cTn id="51" dur="2000"/>
                                        <p:tgtEl>
                                          <p:spTgt spid="44"/>
                                        </p:tgtEl>
                                      </p:cBhvr>
                                    </p:animEffect>
                                  </p:childTnLst>
                                </p:cTn>
                              </p:par>
                              <p:par>
                                <p:cTn id="52" presetID="16" presetClass="entr" presetSubtype="42"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barn(outHorizontal)">
                                      <p:cBhvr>
                                        <p:cTn id="54"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3" y="1814685"/>
            <a:ext cx="1546086" cy="386966"/>
          </a:xfrm>
          <a:prstGeom prst="rect">
            <a:avLst/>
          </a:prstGeom>
        </p:spPr>
      </p:pic>
      <p:sp>
        <p:nvSpPr>
          <p:cNvPr id="17" name="TextBox 12"/>
          <p:cNvSpPr txBox="1"/>
          <p:nvPr/>
        </p:nvSpPr>
        <p:spPr>
          <a:xfrm>
            <a:off x="-64881" y="1816907"/>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chemeClr val="bg1"/>
                </a:solidFill>
                <a:ea typeface="+mn-ea"/>
                <a:cs typeface="+mn-ea"/>
                <a:sym typeface="+mn-lt"/>
              </a:rPr>
              <a:t>Introduction</a:t>
            </a:r>
            <a:endParaRPr lang="zh-CN" altLang="en-US" b="1" dirty="0">
              <a:solidFill>
                <a:schemeClr val="bg1"/>
              </a:solidFill>
              <a:ea typeface="+mn-ea"/>
              <a:cs typeface="+mn-ea"/>
              <a:sym typeface="+mn-lt"/>
            </a:endParaRPr>
          </a:p>
        </p:txBody>
      </p:sp>
      <p:sp>
        <p:nvSpPr>
          <p:cNvPr id="18" name="TextBox 12"/>
          <p:cNvSpPr txBox="1"/>
          <p:nvPr/>
        </p:nvSpPr>
        <p:spPr>
          <a:xfrm>
            <a:off x="226535" y="241041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226535" y="2998562"/>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224200" y="3604014"/>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55846"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2489200" y="960560"/>
            <a:ext cx="6096000" cy="584775"/>
          </a:xfrm>
          <a:prstGeom prst="rect">
            <a:avLst/>
          </a:prstGeom>
        </p:spPr>
        <p:txBody>
          <a:bodyPr>
            <a:spAutoFit/>
          </a:bodyPr>
          <a:lstStyle/>
          <a:p>
            <a:pPr marL="457200" indent="-457200">
              <a:buFont typeface="Arial" panose="020B0604020202020204" pitchFamily="34" charset="0"/>
              <a:buChar char="•"/>
            </a:pPr>
            <a:r>
              <a:rPr lang="en-US" altLang="zh-CN" sz="3200" b="1" dirty="0"/>
              <a:t>Background information</a:t>
            </a:r>
          </a:p>
        </p:txBody>
      </p:sp>
      <p:sp>
        <p:nvSpPr>
          <p:cNvPr id="34" name="文本框 33"/>
          <p:cNvSpPr txBox="1"/>
          <p:nvPr/>
        </p:nvSpPr>
        <p:spPr>
          <a:xfrm>
            <a:off x="2220687" y="1502688"/>
            <a:ext cx="9083540" cy="4493538"/>
          </a:xfrm>
          <a:prstGeom prst="rect">
            <a:avLst/>
          </a:prstGeom>
          <a:noFill/>
        </p:spPr>
        <p:txBody>
          <a:bodyPr wrap="square" rtlCol="0">
            <a:spAutoFit/>
          </a:bodyPr>
          <a:lstStyle/>
          <a:p>
            <a:r>
              <a:rPr lang="en-US" altLang="zh-CN" sz="2200" dirty="0"/>
              <a:t>The specific meaning of switching power supply is to use modern electronic technology to control the switching time ratio and maintain stable output voltage. </a:t>
            </a:r>
          </a:p>
          <a:p>
            <a:r>
              <a:rPr lang="en-US" altLang="zh-CN" sz="2200" dirty="0"/>
              <a:t>At present, the switching power supply with the characteristics of small size, light weight, high stability and easy to carry is more popular. In addition, these characteristics of switching power supply make it widely used in many electronic devices.</a:t>
            </a:r>
          </a:p>
          <a:p>
            <a:r>
              <a:rPr lang="en-US" altLang="zh-CN" sz="2200" dirty="0"/>
              <a:t>The future development of switching power supply must be high frequency, high reliability, good safety, low energy consumption, less pollution and strong anti-interference ability. At present, many foreign countries make use of the characteristics of switching power supply to continuously develop new high intelligent components. </a:t>
            </a:r>
            <a:endParaRPr lang="zh-CN" altLang="zh-CN" sz="2200" dirty="0"/>
          </a:p>
        </p:txBody>
      </p:sp>
      <p:sp>
        <p:nvSpPr>
          <p:cNvPr id="26" name="日期占位符 25">
            <a:extLst>
              <a:ext uri="{FF2B5EF4-FFF2-40B4-BE49-F238E27FC236}">
                <a16:creationId xmlns:a16="http://schemas.microsoft.com/office/drawing/2014/main" id="{593DD556-E504-43CB-8A0D-7818D56B03F2}"/>
              </a:ext>
            </a:extLst>
          </p:cNvPr>
          <p:cNvSpPr>
            <a:spLocks noGrp="1"/>
          </p:cNvSpPr>
          <p:nvPr>
            <p:ph type="dt" sz="half" idx="10"/>
          </p:nvPr>
        </p:nvSpPr>
        <p:spPr/>
        <p:txBody>
          <a:bodyPr/>
          <a:lstStyle/>
          <a:p>
            <a:fld id="{0A26C5E0-08F3-4F3F-8D57-9D617FD4B0E4}" type="datetime1">
              <a:rPr lang="zh-CN" altLang="en-US" smtClean="0"/>
              <a:t>2020-10-13</a:t>
            </a:fld>
            <a:endParaRPr lang="zh-CN" altLang="en-US"/>
          </a:p>
        </p:txBody>
      </p:sp>
      <p:sp>
        <p:nvSpPr>
          <p:cNvPr id="3" name="灯片编号占位符 2">
            <a:extLst>
              <a:ext uri="{FF2B5EF4-FFF2-40B4-BE49-F238E27FC236}">
                <a16:creationId xmlns:a16="http://schemas.microsoft.com/office/drawing/2014/main" id="{75C43ADA-5C34-40E5-943F-587994992CE3}"/>
              </a:ext>
            </a:extLst>
          </p:cNvPr>
          <p:cNvSpPr>
            <a:spLocks noGrp="1"/>
          </p:cNvSpPr>
          <p:nvPr>
            <p:ph type="sldNum" sz="quarter" idx="12"/>
          </p:nvPr>
        </p:nvSpPr>
        <p:spPr/>
        <p:txBody>
          <a:bodyPr/>
          <a:lstStyle/>
          <a:p>
            <a:fld id="{C74424CD-22D0-4823-B701-6AF4DE6434BD}" type="slidenum">
              <a:rPr lang="zh-CN" altLang="en-US" smtClean="0"/>
              <a:t>3</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0" end="0"/>
                                            </p:txEl>
                                          </p:spTgt>
                                        </p:tgtEl>
                                        <p:attrNameLst>
                                          <p:attrName>style.visibility</p:attrName>
                                        </p:attrNameLst>
                                      </p:cBhvr>
                                      <p:to>
                                        <p:strVal val="visible"/>
                                      </p:to>
                                    </p:set>
                                    <p:animEffect transition="in" filter="fade">
                                      <p:cBhvr>
                                        <p:cTn id="10" dur="2000"/>
                                        <p:tgtEl>
                                          <p:spTgt spid="3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animEffect transition="in" filter="fade">
                                      <p:cBhvr>
                                        <p:cTn id="13" dur="2000"/>
                                        <p:tgtEl>
                                          <p:spTgt spid="3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2" end="2"/>
                                            </p:txEl>
                                          </p:spTgt>
                                        </p:tgtEl>
                                        <p:attrNameLst>
                                          <p:attrName>style.visibility</p:attrName>
                                        </p:attrNameLst>
                                      </p:cBhvr>
                                      <p:to>
                                        <p:strVal val="visible"/>
                                      </p:to>
                                    </p:set>
                                    <p:animEffect transition="in" filter="fade">
                                      <p:cBhvr>
                                        <p:cTn id="16" dur="2000"/>
                                        <p:tgtEl>
                                          <p:spTgt spid="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P spid="34"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3" y="1814685"/>
            <a:ext cx="1546086" cy="386966"/>
          </a:xfrm>
          <a:prstGeom prst="rect">
            <a:avLst/>
          </a:prstGeom>
        </p:spPr>
      </p:pic>
      <p:sp>
        <p:nvSpPr>
          <p:cNvPr id="17" name="TextBox 12"/>
          <p:cNvSpPr txBox="1"/>
          <p:nvPr/>
        </p:nvSpPr>
        <p:spPr>
          <a:xfrm>
            <a:off x="-64881" y="1816907"/>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chemeClr val="bg1"/>
                </a:solidFill>
                <a:ea typeface="+mn-ea"/>
                <a:cs typeface="+mn-ea"/>
                <a:sym typeface="+mn-lt"/>
              </a:rPr>
              <a:t>Introduction</a:t>
            </a:r>
            <a:endParaRPr lang="zh-CN" altLang="en-US" b="1" dirty="0">
              <a:solidFill>
                <a:schemeClr val="bg1"/>
              </a:solidFill>
              <a:ea typeface="+mn-ea"/>
              <a:cs typeface="+mn-ea"/>
              <a:sym typeface="+mn-lt"/>
            </a:endParaRPr>
          </a:p>
        </p:txBody>
      </p:sp>
      <p:sp>
        <p:nvSpPr>
          <p:cNvPr id="18" name="TextBox 12"/>
          <p:cNvSpPr txBox="1"/>
          <p:nvPr/>
        </p:nvSpPr>
        <p:spPr>
          <a:xfrm>
            <a:off x="226535" y="241041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226535" y="2998562"/>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224200" y="3604014"/>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55846"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2489199" y="960560"/>
            <a:ext cx="8080355"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The 87W Power Adapter for Mac</a:t>
            </a:r>
          </a:p>
        </p:txBody>
      </p:sp>
      <p:pic>
        <p:nvPicPr>
          <p:cNvPr id="25" name="图片 24"/>
          <p:cNvPicPr>
            <a:picLocks noChangeAspect="1"/>
          </p:cNvPicPr>
          <p:nvPr/>
        </p:nvPicPr>
        <p:blipFill rotWithShape="1">
          <a:blip r:embed="rId6"/>
          <a:srcRect l="23869" t="10022" r="27436" b="6833"/>
          <a:stretch>
            <a:fillRect/>
          </a:stretch>
        </p:blipFill>
        <p:spPr>
          <a:xfrm>
            <a:off x="2489200" y="1604472"/>
            <a:ext cx="3773403" cy="4295278"/>
          </a:xfrm>
          <a:prstGeom prst="rect">
            <a:avLst/>
          </a:prstGeom>
        </p:spPr>
      </p:pic>
      <p:pic>
        <p:nvPicPr>
          <p:cNvPr id="3" name="图片 2"/>
          <p:cNvPicPr>
            <a:picLocks noChangeAspect="1"/>
          </p:cNvPicPr>
          <p:nvPr/>
        </p:nvPicPr>
        <p:blipFill>
          <a:blip r:embed="rId7"/>
          <a:stretch>
            <a:fillRect/>
          </a:stretch>
        </p:blipFill>
        <p:spPr>
          <a:xfrm>
            <a:off x="6347487" y="1580542"/>
            <a:ext cx="5318202" cy="2505218"/>
          </a:xfrm>
          <a:prstGeom prst="rect">
            <a:avLst/>
          </a:prstGeom>
        </p:spPr>
      </p:pic>
      <p:pic>
        <p:nvPicPr>
          <p:cNvPr id="5" name="图片 4"/>
          <p:cNvPicPr>
            <a:picLocks noChangeAspect="1"/>
          </p:cNvPicPr>
          <p:nvPr/>
        </p:nvPicPr>
        <p:blipFill>
          <a:blip r:embed="rId8"/>
          <a:stretch>
            <a:fillRect/>
          </a:stretch>
        </p:blipFill>
        <p:spPr>
          <a:xfrm>
            <a:off x="6347487" y="4144896"/>
            <a:ext cx="2638811" cy="1752544"/>
          </a:xfrm>
          <a:prstGeom prst="rect">
            <a:avLst/>
          </a:prstGeom>
        </p:spPr>
      </p:pic>
      <p:pic>
        <p:nvPicPr>
          <p:cNvPr id="9" name="图片 8"/>
          <p:cNvPicPr>
            <a:picLocks noChangeAspect="1"/>
          </p:cNvPicPr>
          <p:nvPr/>
        </p:nvPicPr>
        <p:blipFill>
          <a:blip r:embed="rId9"/>
          <a:stretch>
            <a:fillRect/>
          </a:stretch>
        </p:blipFill>
        <p:spPr>
          <a:xfrm>
            <a:off x="9026878" y="4144897"/>
            <a:ext cx="2638811" cy="1752544"/>
          </a:xfrm>
          <a:prstGeom prst="rect">
            <a:avLst/>
          </a:prstGeom>
        </p:spPr>
      </p:pic>
      <p:sp>
        <p:nvSpPr>
          <p:cNvPr id="30" name="日期占位符 29">
            <a:extLst>
              <a:ext uri="{FF2B5EF4-FFF2-40B4-BE49-F238E27FC236}">
                <a16:creationId xmlns:a16="http://schemas.microsoft.com/office/drawing/2014/main" id="{8F69FF20-F456-45CF-A6E7-4EE7E94968CC}"/>
              </a:ext>
            </a:extLst>
          </p:cNvPr>
          <p:cNvSpPr>
            <a:spLocks noGrp="1"/>
          </p:cNvSpPr>
          <p:nvPr>
            <p:ph type="dt" sz="half" idx="10"/>
          </p:nvPr>
        </p:nvSpPr>
        <p:spPr/>
        <p:txBody>
          <a:bodyPr/>
          <a:lstStyle/>
          <a:p>
            <a:fld id="{F1C1533D-7C0C-4C59-9062-01B2880CC5F2}" type="datetime1">
              <a:rPr lang="zh-CN" altLang="en-US" smtClean="0"/>
              <a:t>2020-10-13</a:t>
            </a:fld>
            <a:endParaRPr lang="zh-CN" altLang="en-US"/>
          </a:p>
        </p:txBody>
      </p:sp>
      <p:sp>
        <p:nvSpPr>
          <p:cNvPr id="26" name="灯片编号占位符 25">
            <a:extLst>
              <a:ext uri="{FF2B5EF4-FFF2-40B4-BE49-F238E27FC236}">
                <a16:creationId xmlns:a16="http://schemas.microsoft.com/office/drawing/2014/main" id="{392D5DE1-A505-414D-9DC0-63C766B52835}"/>
              </a:ext>
            </a:extLst>
          </p:cNvPr>
          <p:cNvSpPr>
            <a:spLocks noGrp="1"/>
          </p:cNvSpPr>
          <p:nvPr>
            <p:ph type="sldNum" sz="quarter" idx="12"/>
          </p:nvPr>
        </p:nvSpPr>
        <p:spPr/>
        <p:txBody>
          <a:bodyPr/>
          <a:lstStyle/>
          <a:p>
            <a:fld id="{C74424CD-22D0-4823-B701-6AF4DE6434BD}" type="slidenum">
              <a:rPr lang="zh-CN" altLang="en-US" smtClean="0"/>
              <a:t>4</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2"/>
          <a:stretch>
            <a:fillRect/>
          </a:stretch>
        </p:blipFill>
        <p:spPr>
          <a:xfrm>
            <a:off x="7292268" y="2923566"/>
            <a:ext cx="4151931" cy="2767954"/>
          </a:xfrm>
          <a:prstGeom prst="rect">
            <a:avLst/>
          </a:prstGeom>
        </p:spPr>
      </p:pic>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3" y="2416990"/>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226535" y="241041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226535" y="2998562"/>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224200" y="3604014"/>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55846"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2489199" y="456237"/>
            <a:ext cx="8080355"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Basic function</a:t>
            </a:r>
          </a:p>
        </p:txBody>
      </p:sp>
      <p:sp>
        <p:nvSpPr>
          <p:cNvPr id="26" name="矩形 25"/>
          <p:cNvSpPr/>
          <p:nvPr/>
        </p:nvSpPr>
        <p:spPr>
          <a:xfrm>
            <a:off x="2489199" y="984574"/>
            <a:ext cx="8955000" cy="1938992"/>
          </a:xfrm>
          <a:prstGeom prst="rect">
            <a:avLst/>
          </a:prstGeom>
        </p:spPr>
        <p:txBody>
          <a:bodyPr wrap="square">
            <a:spAutoFit/>
          </a:bodyPr>
          <a:lstStyle/>
          <a:p>
            <a:pPr algn="just">
              <a:spcBef>
                <a:spcPts val="600"/>
              </a:spcBef>
              <a:spcAft>
                <a:spcPts val="600"/>
              </a:spcAft>
            </a:pPr>
            <a:r>
              <a:rPr lang="en-US" altLang="zh-CN" sz="2000" kern="100" dirty="0">
                <a:latin typeface="Times New Roman" panose="02020603050405020304" pitchFamily="18" charset="0"/>
                <a:ea typeface="宋体" panose="02010600030101010101" pitchFamily="2" charset="-122"/>
              </a:rPr>
              <a:t>To begin with, the adapter is used to charge the </a:t>
            </a:r>
            <a:r>
              <a:rPr lang="en-US" altLang="zh-CN" sz="2000" kern="100" dirty="0" err="1">
                <a:latin typeface="Times New Roman" panose="02020603050405020304" pitchFamily="18" charset="0"/>
                <a:ea typeface="宋体" panose="02010600030101010101" pitchFamily="2" charset="-122"/>
              </a:rPr>
              <a:t>Macbook</a:t>
            </a:r>
            <a:r>
              <a:rPr lang="en-US" altLang="zh-CN" sz="2000" kern="100" dirty="0">
                <a:latin typeface="Times New Roman" panose="02020603050405020304" pitchFamily="18" charset="0"/>
                <a:ea typeface="宋体" panose="02010600030101010101" pitchFamily="2" charset="-122"/>
              </a:rPr>
              <a:t>, a kind of laptop produced by Apple Inc, whose power stage is 87 watts. This adapter support input voltage, from 100V to 240V, input current, 1.5A and the frequency, from 50Hz to 60Hz. Meanwhile, the adapter also supports 4 different kinds of output features including 20.5V+4.7A, 15V+3A, 9V+3A and 5.2V+3A, which could be used as the charger of any equipment supporting PD charging.</a:t>
            </a:r>
            <a:endParaRPr lang="zh-CN" altLang="zh-CN" sz="2000" kern="100" dirty="0">
              <a:latin typeface="Times New Roman" panose="02020603050405020304" pitchFamily="18" charset="0"/>
              <a:ea typeface="Times New Roman" panose="02020603050405020304" pitchFamily="18" charset="0"/>
            </a:endParaRPr>
          </a:p>
        </p:txBody>
      </p:sp>
      <p:pic>
        <p:nvPicPr>
          <p:cNvPr id="27" name="图片 26"/>
          <p:cNvPicPr>
            <a:picLocks noChangeAspect="1"/>
          </p:cNvPicPr>
          <p:nvPr/>
        </p:nvPicPr>
        <p:blipFill>
          <a:blip r:embed="rId7"/>
          <a:stretch>
            <a:fillRect/>
          </a:stretch>
        </p:blipFill>
        <p:spPr>
          <a:xfrm>
            <a:off x="2489199" y="2923566"/>
            <a:ext cx="4151931" cy="2767954"/>
          </a:xfrm>
          <a:prstGeom prst="rect">
            <a:avLst/>
          </a:prstGeom>
        </p:spPr>
      </p:pic>
      <p:sp>
        <p:nvSpPr>
          <p:cNvPr id="29" name="日期占位符 28">
            <a:extLst>
              <a:ext uri="{FF2B5EF4-FFF2-40B4-BE49-F238E27FC236}">
                <a16:creationId xmlns:a16="http://schemas.microsoft.com/office/drawing/2014/main" id="{FE5BA597-8F09-482C-ADAA-B99080CC465F}"/>
              </a:ext>
            </a:extLst>
          </p:cNvPr>
          <p:cNvSpPr>
            <a:spLocks noGrp="1"/>
          </p:cNvSpPr>
          <p:nvPr>
            <p:ph type="dt" sz="half" idx="10"/>
          </p:nvPr>
        </p:nvSpPr>
        <p:spPr/>
        <p:txBody>
          <a:bodyPr/>
          <a:lstStyle/>
          <a:p>
            <a:fld id="{F6C6607F-2D91-46BB-85FE-22E04D493E59}" type="datetime1">
              <a:rPr lang="zh-CN" altLang="en-US" smtClean="0"/>
              <a:t>2020-10-13</a:t>
            </a:fld>
            <a:endParaRPr lang="zh-CN" altLang="en-US"/>
          </a:p>
        </p:txBody>
      </p:sp>
      <p:sp>
        <p:nvSpPr>
          <p:cNvPr id="3" name="灯片编号占位符 2">
            <a:extLst>
              <a:ext uri="{FF2B5EF4-FFF2-40B4-BE49-F238E27FC236}">
                <a16:creationId xmlns:a16="http://schemas.microsoft.com/office/drawing/2014/main" id="{DC123A78-A370-4D93-9C72-86618B4590AC}"/>
              </a:ext>
            </a:extLst>
          </p:cNvPr>
          <p:cNvSpPr>
            <a:spLocks noGrp="1"/>
          </p:cNvSpPr>
          <p:nvPr>
            <p:ph type="sldNum" sz="quarter" idx="12"/>
          </p:nvPr>
        </p:nvSpPr>
        <p:spPr/>
        <p:txBody>
          <a:bodyPr/>
          <a:lstStyle/>
          <a:p>
            <a:fld id="{C74424CD-22D0-4823-B701-6AF4DE6434BD}" type="slidenum">
              <a:rPr lang="zh-CN" altLang="en-US" smtClean="0"/>
              <a:t>5</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6" y="3003167"/>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226535" y="2998562"/>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224200" y="3604014"/>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55846"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1971437" y="4953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Basic principle of switching power supply</a:t>
            </a:r>
          </a:p>
        </p:txBody>
      </p:sp>
      <p:pic>
        <p:nvPicPr>
          <p:cNvPr id="29" name="图片 28"/>
          <p:cNvPicPr/>
          <p:nvPr/>
        </p:nvPicPr>
        <p:blipFill>
          <a:blip r:embed="rId6"/>
          <a:srcRect r="24" b="9855"/>
          <a:stretch>
            <a:fillRect/>
          </a:stretch>
        </p:blipFill>
        <p:spPr>
          <a:xfrm>
            <a:off x="1790583" y="1405312"/>
            <a:ext cx="10012173" cy="4012085"/>
          </a:xfrm>
          <a:prstGeom prst="rect">
            <a:avLst/>
          </a:prstGeom>
          <a:noFill/>
          <a:ln>
            <a:noFill/>
          </a:ln>
        </p:spPr>
      </p:pic>
      <p:sp>
        <p:nvSpPr>
          <p:cNvPr id="3" name="文本框 2"/>
          <p:cNvSpPr txBox="1"/>
          <p:nvPr/>
        </p:nvSpPr>
        <p:spPr>
          <a:xfrm>
            <a:off x="2148840" y="1212215"/>
            <a:ext cx="1837055" cy="368300"/>
          </a:xfrm>
          <a:prstGeom prst="rect">
            <a:avLst/>
          </a:prstGeom>
          <a:noFill/>
        </p:spPr>
        <p:txBody>
          <a:bodyPr wrap="none" rtlCol="0">
            <a:spAutoFit/>
          </a:bodyPr>
          <a:lstStyle/>
          <a:p>
            <a:pPr algn="l"/>
            <a:r>
              <a:rPr lang="zh-CN" altLang="en-US"/>
              <a:t>Rectifying filter</a:t>
            </a:r>
          </a:p>
        </p:txBody>
      </p:sp>
      <p:sp>
        <p:nvSpPr>
          <p:cNvPr id="5" name="文本框 4"/>
          <p:cNvSpPr txBox="1"/>
          <p:nvPr/>
        </p:nvSpPr>
        <p:spPr>
          <a:xfrm>
            <a:off x="4550410" y="1212215"/>
            <a:ext cx="1026160" cy="368300"/>
          </a:xfrm>
          <a:prstGeom prst="rect">
            <a:avLst/>
          </a:prstGeom>
          <a:noFill/>
        </p:spPr>
        <p:txBody>
          <a:bodyPr wrap="none" rtlCol="0">
            <a:spAutoFit/>
          </a:bodyPr>
          <a:lstStyle/>
          <a:p>
            <a:pPr algn="l"/>
            <a:r>
              <a:rPr lang="zh-CN" altLang="en-US"/>
              <a:t>inverter</a:t>
            </a:r>
          </a:p>
        </p:txBody>
      </p:sp>
      <p:sp>
        <p:nvSpPr>
          <p:cNvPr id="9" name="文本框 8"/>
          <p:cNvSpPr txBox="1"/>
          <p:nvPr/>
        </p:nvSpPr>
        <p:spPr>
          <a:xfrm>
            <a:off x="5714365" y="1212215"/>
            <a:ext cx="3466465" cy="368300"/>
          </a:xfrm>
          <a:prstGeom prst="rect">
            <a:avLst/>
          </a:prstGeom>
          <a:noFill/>
        </p:spPr>
        <p:txBody>
          <a:bodyPr wrap="none" rtlCol="0">
            <a:spAutoFit/>
          </a:bodyPr>
          <a:lstStyle/>
          <a:p>
            <a:pPr algn="l"/>
            <a:r>
              <a:rPr lang="zh-CN" altLang="en-US"/>
              <a:t>Switch voltage transformation</a:t>
            </a:r>
          </a:p>
        </p:txBody>
      </p:sp>
      <p:sp>
        <p:nvSpPr>
          <p:cNvPr id="25" name="文本框 24"/>
          <p:cNvSpPr txBox="1"/>
          <p:nvPr/>
        </p:nvSpPr>
        <p:spPr>
          <a:xfrm>
            <a:off x="6633845" y="3697605"/>
            <a:ext cx="3033395" cy="368300"/>
          </a:xfrm>
          <a:prstGeom prst="rect">
            <a:avLst/>
          </a:prstGeom>
          <a:noFill/>
        </p:spPr>
        <p:txBody>
          <a:bodyPr wrap="none" rtlCol="0">
            <a:spAutoFit/>
          </a:bodyPr>
          <a:lstStyle/>
          <a:p>
            <a:pPr algn="l"/>
            <a:r>
              <a:rPr lang="zh-CN" altLang="en-US"/>
              <a:t>Voltage stabilizing control</a:t>
            </a:r>
          </a:p>
        </p:txBody>
      </p:sp>
      <p:sp>
        <p:nvSpPr>
          <p:cNvPr id="33" name="日期占位符 32">
            <a:extLst>
              <a:ext uri="{FF2B5EF4-FFF2-40B4-BE49-F238E27FC236}">
                <a16:creationId xmlns:a16="http://schemas.microsoft.com/office/drawing/2014/main" id="{D43E56FC-0F32-4216-A2FC-8826663E8803}"/>
              </a:ext>
            </a:extLst>
          </p:cNvPr>
          <p:cNvSpPr>
            <a:spLocks noGrp="1"/>
          </p:cNvSpPr>
          <p:nvPr>
            <p:ph type="dt" sz="half" idx="10"/>
          </p:nvPr>
        </p:nvSpPr>
        <p:spPr/>
        <p:txBody>
          <a:bodyPr/>
          <a:lstStyle/>
          <a:p>
            <a:fld id="{A3766CAF-0252-42EB-B7EC-09AA3E582753}" type="datetime1">
              <a:rPr lang="zh-CN" altLang="en-US" smtClean="0"/>
              <a:t>2020-10-13</a:t>
            </a:fld>
            <a:endParaRPr lang="zh-CN" altLang="en-US"/>
          </a:p>
        </p:txBody>
      </p:sp>
      <p:sp>
        <p:nvSpPr>
          <p:cNvPr id="26" name="灯片编号占位符 25">
            <a:extLst>
              <a:ext uri="{FF2B5EF4-FFF2-40B4-BE49-F238E27FC236}">
                <a16:creationId xmlns:a16="http://schemas.microsoft.com/office/drawing/2014/main" id="{C5D80B7C-0ADE-40C7-B338-F5028CC5DB9A}"/>
              </a:ext>
            </a:extLst>
          </p:cNvPr>
          <p:cNvSpPr>
            <a:spLocks noGrp="1"/>
          </p:cNvSpPr>
          <p:nvPr>
            <p:ph type="sldNum" sz="quarter" idx="12"/>
          </p:nvPr>
        </p:nvSpPr>
        <p:spPr/>
        <p:txBody>
          <a:bodyPr/>
          <a:lstStyle/>
          <a:p>
            <a:fld id="{C74424CD-22D0-4823-B701-6AF4DE6434BD}" type="slidenum">
              <a:rPr lang="zh-CN" altLang="en-US" smtClean="0"/>
              <a:t>6</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54" y="3617077"/>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154439" y="3640960"/>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55846"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1971437" y="4953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specific input and output features</a:t>
            </a:r>
          </a:p>
        </p:txBody>
      </p:sp>
      <p:graphicFrame>
        <p:nvGraphicFramePr>
          <p:cNvPr id="3" name="对象 2"/>
          <p:cNvGraphicFramePr>
            <a:graphicFrameLocks noChangeAspect="1"/>
          </p:cNvGraphicFramePr>
          <p:nvPr/>
        </p:nvGraphicFramePr>
        <p:xfrm>
          <a:off x="2098356" y="1605854"/>
          <a:ext cx="9954273" cy="4362114"/>
        </p:xfrm>
        <a:graphic>
          <a:graphicData uri="http://schemas.openxmlformats.org/presentationml/2006/ole">
            <mc:AlternateContent xmlns:mc="http://schemas.openxmlformats.org/markup-compatibility/2006">
              <mc:Choice xmlns:v="urn:schemas-microsoft-com:vml" Requires="v">
                <p:oleObj spid="_x0000_s2113" name="Document" r:id="rId7" imgW="5276215" imgH="1984375" progId="Word.Document.12">
                  <p:embed/>
                </p:oleObj>
              </mc:Choice>
              <mc:Fallback>
                <p:oleObj name="Document" r:id="rId7" imgW="5276215" imgH="1984375" progId="Word.Document.12">
                  <p:embed/>
                  <p:pic>
                    <p:nvPicPr>
                      <p:cNvPr id="0" name="图片 2080"/>
                      <p:cNvPicPr/>
                      <p:nvPr/>
                    </p:nvPicPr>
                    <p:blipFill>
                      <a:blip r:embed="rId8"/>
                      <a:stretch>
                        <a:fillRect/>
                      </a:stretch>
                    </p:blipFill>
                    <p:spPr>
                      <a:xfrm>
                        <a:off x="2098356" y="1605854"/>
                        <a:ext cx="9954273" cy="4362114"/>
                      </a:xfrm>
                      <a:prstGeom prst="rect">
                        <a:avLst/>
                      </a:prstGeom>
                    </p:spPr>
                  </p:pic>
                </p:oleObj>
              </mc:Fallback>
            </mc:AlternateContent>
          </a:graphicData>
        </a:graphic>
      </p:graphicFrame>
      <p:sp>
        <p:nvSpPr>
          <p:cNvPr id="27" name="日期占位符 26">
            <a:extLst>
              <a:ext uri="{FF2B5EF4-FFF2-40B4-BE49-F238E27FC236}">
                <a16:creationId xmlns:a16="http://schemas.microsoft.com/office/drawing/2014/main" id="{74DB29D3-E87F-4972-B5D4-1A7F6A625F20}"/>
              </a:ext>
            </a:extLst>
          </p:cNvPr>
          <p:cNvSpPr>
            <a:spLocks noGrp="1"/>
          </p:cNvSpPr>
          <p:nvPr>
            <p:ph type="dt" sz="half" idx="10"/>
          </p:nvPr>
        </p:nvSpPr>
        <p:spPr/>
        <p:txBody>
          <a:bodyPr/>
          <a:lstStyle/>
          <a:p>
            <a:fld id="{B064C73B-D6A6-4F87-91F0-BC3353A43F19}" type="datetime1">
              <a:rPr lang="zh-CN" altLang="en-US" smtClean="0"/>
              <a:t>2020-10-13</a:t>
            </a:fld>
            <a:endParaRPr lang="zh-CN" altLang="en-US"/>
          </a:p>
        </p:txBody>
      </p:sp>
      <p:sp>
        <p:nvSpPr>
          <p:cNvPr id="5" name="灯片编号占位符 4">
            <a:extLst>
              <a:ext uri="{FF2B5EF4-FFF2-40B4-BE49-F238E27FC236}">
                <a16:creationId xmlns:a16="http://schemas.microsoft.com/office/drawing/2014/main" id="{21172699-3381-4DCB-B53A-86A216032ED4}"/>
              </a:ext>
            </a:extLst>
          </p:cNvPr>
          <p:cNvSpPr>
            <a:spLocks noGrp="1"/>
          </p:cNvSpPr>
          <p:nvPr>
            <p:ph type="sldNum" sz="quarter" idx="12"/>
          </p:nvPr>
        </p:nvSpPr>
        <p:spPr/>
        <p:txBody>
          <a:bodyPr/>
          <a:lstStyle/>
          <a:p>
            <a:fld id="{C74424CD-22D0-4823-B701-6AF4DE6434BD}" type="slidenum">
              <a:rPr lang="zh-CN" altLang="en-US" smtClean="0"/>
              <a:t>7</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74" y="4225246"/>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13050"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1971437" y="4953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dismantling diagram</a:t>
            </a:r>
          </a:p>
        </p:txBody>
      </p:sp>
      <p:pic>
        <p:nvPicPr>
          <p:cNvPr id="25" name="图片 24" descr="https://img.mydigit.cn/forum/201906/14/105339wr4r3aaqqgqxea9r.png"/>
          <p:cNvPicPr/>
          <p:nvPr/>
        </p:nvPicPr>
        <p:blipFill>
          <a:blip r:embed="rId6">
            <a:extLst>
              <a:ext uri="{28A0092B-C50C-407E-A947-70E740481C1C}">
                <a14:useLocalDpi xmlns:a14="http://schemas.microsoft.com/office/drawing/2010/main" val="0"/>
              </a:ext>
            </a:extLst>
          </a:blip>
          <a:srcRect/>
          <a:stretch>
            <a:fillRect/>
          </a:stretch>
        </p:blipFill>
        <p:spPr>
          <a:xfrm>
            <a:off x="2590849" y="1201705"/>
            <a:ext cx="6857951" cy="5054129"/>
          </a:xfrm>
          <a:prstGeom prst="rect">
            <a:avLst/>
          </a:prstGeom>
          <a:noFill/>
          <a:ln>
            <a:noFill/>
          </a:ln>
        </p:spPr>
      </p:pic>
      <p:sp>
        <p:nvSpPr>
          <p:cNvPr id="3" name="文本框 2"/>
          <p:cNvSpPr txBox="1"/>
          <p:nvPr/>
        </p:nvSpPr>
        <p:spPr>
          <a:xfrm>
            <a:off x="2501900" y="5172075"/>
            <a:ext cx="2000885" cy="245110"/>
          </a:xfrm>
          <a:prstGeom prst="rect">
            <a:avLst/>
          </a:prstGeom>
          <a:noFill/>
        </p:spPr>
        <p:txBody>
          <a:bodyPr wrap="square" rtlCol="0">
            <a:spAutoFit/>
          </a:bodyPr>
          <a:lstStyle/>
          <a:p>
            <a:r>
              <a:rPr lang="en-US" altLang="zh-CN" sz="1000"/>
              <a:t>Power Factor Correction</a:t>
            </a:r>
          </a:p>
        </p:txBody>
      </p:sp>
      <p:sp>
        <p:nvSpPr>
          <p:cNvPr id="28" name="日期占位符 27">
            <a:extLst>
              <a:ext uri="{FF2B5EF4-FFF2-40B4-BE49-F238E27FC236}">
                <a16:creationId xmlns:a16="http://schemas.microsoft.com/office/drawing/2014/main" id="{769E71FD-7400-4E41-A80E-83A2C044720D}"/>
              </a:ext>
            </a:extLst>
          </p:cNvPr>
          <p:cNvSpPr>
            <a:spLocks noGrp="1"/>
          </p:cNvSpPr>
          <p:nvPr>
            <p:ph type="dt" sz="half" idx="10"/>
          </p:nvPr>
        </p:nvSpPr>
        <p:spPr/>
        <p:txBody>
          <a:bodyPr/>
          <a:lstStyle/>
          <a:p>
            <a:fld id="{871C8569-79E7-4E73-8402-AA87821A1F89}" type="datetime1">
              <a:rPr lang="zh-CN" altLang="en-US" smtClean="0"/>
              <a:t>2020-10-13</a:t>
            </a:fld>
            <a:endParaRPr lang="zh-CN" altLang="en-US"/>
          </a:p>
        </p:txBody>
      </p:sp>
      <p:sp>
        <p:nvSpPr>
          <p:cNvPr id="5" name="灯片编号占位符 4">
            <a:extLst>
              <a:ext uri="{FF2B5EF4-FFF2-40B4-BE49-F238E27FC236}">
                <a16:creationId xmlns:a16="http://schemas.microsoft.com/office/drawing/2014/main" id="{A14DB440-3BD9-4D05-864F-5F86AC492C14}"/>
              </a:ext>
            </a:extLst>
          </p:cNvPr>
          <p:cNvSpPr>
            <a:spLocks noGrp="1"/>
          </p:cNvSpPr>
          <p:nvPr>
            <p:ph type="sldNum" sz="quarter" idx="12"/>
          </p:nvPr>
        </p:nvSpPr>
        <p:spPr/>
        <p:txBody>
          <a:bodyPr/>
          <a:lstStyle/>
          <a:p>
            <a:fld id="{C74424CD-22D0-4823-B701-6AF4DE6434BD}" type="slidenum">
              <a:rPr lang="zh-CN" altLang="en-US" smtClean="0"/>
              <a:t>8</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74" y="4225246"/>
            <a:ext cx="1546086" cy="386966"/>
          </a:xfrm>
          <a:prstGeom prst="rect">
            <a:avLst/>
          </a:prstGeom>
        </p:spPr>
      </p:pic>
      <p:sp>
        <p:nvSpPr>
          <p:cNvPr id="17" name="TextBox 12"/>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p:cNvSpPr txBox="1"/>
          <p:nvPr/>
        </p:nvSpPr>
        <p:spPr>
          <a:xfrm>
            <a:off x="-13050"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p:cNvSpPr/>
          <p:nvPr/>
        </p:nvSpPr>
        <p:spPr>
          <a:xfrm>
            <a:off x="1971437" y="4953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dismantling diagram</a:t>
            </a:r>
          </a:p>
        </p:txBody>
      </p:sp>
      <p:pic>
        <p:nvPicPr>
          <p:cNvPr id="3" name="图片 2"/>
          <p:cNvPicPr>
            <a:picLocks noChangeAspect="1"/>
          </p:cNvPicPr>
          <p:nvPr/>
        </p:nvPicPr>
        <p:blipFill>
          <a:blip r:embed="rId6"/>
          <a:stretch>
            <a:fillRect/>
          </a:stretch>
        </p:blipFill>
        <p:spPr>
          <a:xfrm>
            <a:off x="2505157" y="1067084"/>
            <a:ext cx="6943643" cy="5295557"/>
          </a:xfrm>
          <a:prstGeom prst="rect">
            <a:avLst/>
          </a:prstGeom>
        </p:spPr>
      </p:pic>
      <p:sp>
        <p:nvSpPr>
          <p:cNvPr id="5" name="文本框 4"/>
          <p:cNvSpPr txBox="1"/>
          <p:nvPr/>
        </p:nvSpPr>
        <p:spPr>
          <a:xfrm>
            <a:off x="3073400" y="1228725"/>
            <a:ext cx="2294890" cy="245110"/>
          </a:xfrm>
          <a:prstGeom prst="rect">
            <a:avLst/>
          </a:prstGeom>
          <a:noFill/>
        </p:spPr>
        <p:txBody>
          <a:bodyPr wrap="square" rtlCol="0">
            <a:spAutoFit/>
          </a:bodyPr>
          <a:lstStyle/>
          <a:p>
            <a:r>
              <a:rPr lang="en-US" altLang="zh-CN" sz="1000"/>
              <a:t>Symmetric Multiprocessor System</a:t>
            </a:r>
          </a:p>
        </p:txBody>
      </p:sp>
      <p:sp>
        <p:nvSpPr>
          <p:cNvPr id="28" name="日期占位符 27">
            <a:extLst>
              <a:ext uri="{FF2B5EF4-FFF2-40B4-BE49-F238E27FC236}">
                <a16:creationId xmlns:a16="http://schemas.microsoft.com/office/drawing/2014/main" id="{32B1591A-03B0-479F-BBA6-89B7E6D1860B}"/>
              </a:ext>
            </a:extLst>
          </p:cNvPr>
          <p:cNvSpPr>
            <a:spLocks noGrp="1"/>
          </p:cNvSpPr>
          <p:nvPr>
            <p:ph type="dt" sz="half" idx="10"/>
          </p:nvPr>
        </p:nvSpPr>
        <p:spPr/>
        <p:txBody>
          <a:bodyPr/>
          <a:lstStyle/>
          <a:p>
            <a:fld id="{A76791C2-0707-4230-977B-B8CEBC337527}" type="datetime1">
              <a:rPr lang="zh-CN" altLang="en-US" smtClean="0"/>
              <a:t>2020-10-13</a:t>
            </a:fld>
            <a:endParaRPr lang="zh-CN" altLang="en-US"/>
          </a:p>
        </p:txBody>
      </p:sp>
      <p:sp>
        <p:nvSpPr>
          <p:cNvPr id="9" name="灯片编号占位符 8">
            <a:extLst>
              <a:ext uri="{FF2B5EF4-FFF2-40B4-BE49-F238E27FC236}">
                <a16:creationId xmlns:a16="http://schemas.microsoft.com/office/drawing/2014/main" id="{A7302BDA-270A-4627-A23F-0D960D217983}"/>
              </a:ext>
            </a:extLst>
          </p:cNvPr>
          <p:cNvSpPr>
            <a:spLocks noGrp="1"/>
          </p:cNvSpPr>
          <p:nvPr>
            <p:ph type="sldNum" sz="quarter" idx="12"/>
          </p:nvPr>
        </p:nvSpPr>
        <p:spPr/>
        <p:txBody>
          <a:bodyPr/>
          <a:lstStyle/>
          <a:p>
            <a:fld id="{C74424CD-22D0-4823-B701-6AF4DE6434BD}" type="slidenum">
              <a:rPr lang="zh-CN" altLang="en-US" smtClean="0"/>
              <a:t>9</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519</Words>
  <Application>Microsoft Office PowerPoint</Application>
  <PresentationFormat>宽屏</PresentationFormat>
  <Paragraphs>215</Paragraphs>
  <Slides>17</Slides>
  <Notes>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17</vt:i4>
      </vt:variant>
    </vt:vector>
  </HeadingPairs>
  <TitlesOfParts>
    <vt:vector size="30" baseType="lpstr">
      <vt:lpstr>等线</vt:lpstr>
      <vt:lpstr>宋体</vt:lpstr>
      <vt:lpstr>微软雅黑</vt:lpstr>
      <vt:lpstr>Arial</vt:lpstr>
      <vt:lpstr>Britannic Bold</vt:lpstr>
      <vt:lpstr>Calibri</vt:lpstr>
      <vt:lpstr>Century Gothic</vt:lpstr>
      <vt:lpstr>Segoe UI</vt:lpstr>
      <vt:lpstr>Segoe UI Light</vt:lpstr>
      <vt:lpstr>Times New Roman</vt:lpstr>
      <vt:lpstr>Office 主题​​</vt:lpstr>
      <vt:lpstr>1_OfficePLUS</vt:lpstr>
      <vt:lpstr>Document</vt:lpstr>
      <vt:lpstr>Power electronics device in ordinary life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Home</dc:creator>
  <cp:lastModifiedBy>聂永欣</cp:lastModifiedBy>
  <cp:revision>112</cp:revision>
  <dcterms:created xsi:type="dcterms:W3CDTF">2019-03-30T09:21:00Z</dcterms:created>
  <dcterms:modified xsi:type="dcterms:W3CDTF">2020-10-13T14:04:00Z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2019-04-12T04:41:57.5805946Z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e91f1fa6-ba2d-4e66-9d0b-ec4e2b7a90fa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2052-11.1.0.10069</vt:lpwstr>
  </property>
</Properties>
</file>